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75" r:id="rId3"/>
    <p:sldId id="314" r:id="rId4"/>
    <p:sldId id="350" r:id="rId5"/>
    <p:sldId id="345" r:id="rId6"/>
    <p:sldId id="272" r:id="rId7"/>
    <p:sldId id="349" r:id="rId8"/>
    <p:sldId id="277" r:id="rId9"/>
    <p:sldId id="313" r:id="rId10"/>
    <p:sldId id="355" r:id="rId11"/>
    <p:sldId id="351" r:id="rId12"/>
    <p:sldId id="346" r:id="rId13"/>
    <p:sldId id="352" r:id="rId14"/>
    <p:sldId id="354" r:id="rId15"/>
    <p:sldId id="322"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Smith" initials="" lastIdx="4" clrIdx="0"/>
  <p:cmAuthor id="1" name="Mike Steele" initials="MD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3366"/>
    <a:srgbClr val="57BCEF"/>
    <a:srgbClr val="5DA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1484" autoAdjust="0"/>
  </p:normalViewPr>
  <p:slideViewPr>
    <p:cSldViewPr snapToGrid="0" snapToObjects="1">
      <p:cViewPr varScale="1">
        <p:scale>
          <a:sx n="106" d="100"/>
          <a:sy n="106" d="100"/>
        </p:scale>
        <p:origin x="-1608" y="-96"/>
      </p:cViewPr>
      <p:guideLst>
        <p:guide orient="horz" pos="4080"/>
        <p:guide pos="40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592" y="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28T14:03:46.867" idx="4">
    <p:pos x="6758" y="2842"/>
    <p:text>This may end up being more than we want to do (or we might not have enough data for all videos), but I'm wondering if an overall timeline of the entire lesson, with annotations for where we are "dropping in"  might be.  A very rough text-based representation:
Launch--Explore---(Clip 1)-------Discuss--(Clip 2)----</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28T13:22:59.401" idx="5">
    <p:pos x="6345" y="3009"/>
    <p:text>I could argue that 8.F.1 is very relevant here, particularly the last part:
Understand that a function is a rule that assigns to each input exactly one output. The graph of a function is the set of ordered pairs consisting of an input and the corresponding output.</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4-10-28T13:25:15.217" idx="3">
    <p:pos x="7178" y="2200"/>
    <p:text>I'm wondering why not 4. Model with mathematics?  It seems to me that the work of creating the new equation for Company C based on the given parameters is about using mathematics and mathematical tools/representations to model a situation.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231CE-F960-4285-BC2B-924DCFE0D0AF}" type="datetimeFigureOut">
              <a:rPr lang="en-US" smtClean="0"/>
              <a:pPr/>
              <a:t>06/23/2015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p14="http://schemas.microsoft.com/office/powerpoint/2010/main"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nctm.org/PrinciplestoAction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85800"/>
            <a:ext cx="4572000" cy="3429000"/>
          </a:xfrm>
        </p:spPr>
      </p:sp>
      <p:sp>
        <p:nvSpPr>
          <p:cNvPr id="3" name="Notes Placeholder 2"/>
          <p:cNvSpPr>
            <a:spLocks noGrp="1"/>
          </p:cNvSpPr>
          <p:nvPr>
            <p:ph type="body" idx="1"/>
          </p:nvPr>
        </p:nvSpPr>
        <p:spPr>
          <a:xfrm>
            <a:off x="609600" y="4343400"/>
            <a:ext cx="5486400" cy="4114800"/>
          </a:xfrm>
        </p:spPr>
        <p:txBody>
          <a:bodyPr>
            <a:normAutofit lnSpcReduction="10000"/>
          </a:bodyPr>
          <a:lstStyle/>
          <a:p>
            <a:r>
              <a:rPr lang="en-US" dirty="0" smtClean="0"/>
              <a:t>This session focuses on Productive Struggle.  It is suggested that teachers have some familiarity with the Effective Mathematics Teaching Practices prior to engaging in this session.  </a:t>
            </a:r>
          </a:p>
          <a:p>
            <a:endParaRPr lang="en-US" dirty="0"/>
          </a:p>
          <a:p>
            <a:r>
              <a:rPr lang="en-US" dirty="0" smtClean="0"/>
              <a:t>There are three sessions available that provide an overview of the Teaching and Learning Principle, with some discussion of </a:t>
            </a:r>
            <a:r>
              <a:rPr lang="en-US" dirty="0"/>
              <a:t>each </a:t>
            </a:r>
            <a:r>
              <a:rPr lang="en-US" dirty="0" smtClean="0"/>
              <a:t>of the effective teaching practices </a:t>
            </a:r>
            <a:r>
              <a:rPr lang="en-US" dirty="0" smtClean="0">
                <a:hlinkClick r:id="rId3"/>
              </a:rPr>
              <a:t>http</a:t>
            </a:r>
            <a:r>
              <a:rPr lang="en-US" dirty="0">
                <a:hlinkClick r:id="rId3"/>
              </a:rPr>
              <a:t>://www.nctm.org/PrinciplestoActions</a:t>
            </a:r>
            <a:r>
              <a:rPr lang="en-US" dirty="0" smtClean="0">
                <a:hlinkClick r:id="rId3"/>
              </a:rPr>
              <a:t>/</a:t>
            </a:r>
            <a:r>
              <a:rPr lang="en-US" dirty="0" smtClean="0"/>
              <a:t> .-- The Band Concert (elementary school content),  The </a:t>
            </a:r>
            <a:r>
              <a:rPr lang="en-US" dirty="0"/>
              <a:t>Candy </a:t>
            </a:r>
            <a:r>
              <a:rPr lang="en-US" dirty="0" smtClean="0"/>
              <a:t>Jar (middle school content) or the Pay It Forward (high school content). </a:t>
            </a:r>
          </a:p>
          <a:p>
            <a:endParaRPr lang="en-US" dirty="0"/>
          </a:p>
          <a:p>
            <a:r>
              <a:rPr lang="en-US" dirty="0"/>
              <a:t>(For this session you will need to provide teachers with copies of the materials highlighted in green in the </a:t>
            </a:r>
            <a:r>
              <a:rPr lang="en-US" dirty="0" smtClean="0"/>
              <a:t>folder and below.)</a:t>
            </a:r>
          </a:p>
          <a:p>
            <a:endParaRPr lang="en-US" dirty="0"/>
          </a:p>
          <a:p>
            <a:r>
              <a:rPr lang="en-US" dirty="0"/>
              <a:t>1-Slides-HS-Ziegler</a:t>
            </a:r>
          </a:p>
          <a:p>
            <a:r>
              <a:rPr lang="en-US" dirty="0"/>
              <a:t>2-AnalysisNotes-HS-Ziegler</a:t>
            </a:r>
          </a:p>
          <a:p>
            <a:r>
              <a:rPr lang="en-US" dirty="0">
                <a:solidFill>
                  <a:srgbClr val="008000"/>
                </a:solidFill>
              </a:rPr>
              <a:t>3-S-PatternTask-HS-Ziegler</a:t>
            </a:r>
          </a:p>
          <a:p>
            <a:r>
              <a:rPr lang="en-US" dirty="0">
                <a:solidFill>
                  <a:srgbClr val="008000"/>
                </a:solidFill>
              </a:rPr>
              <a:t>4-EffectiveMathematicsTeachingPractices-HS-Ziegler.docx</a:t>
            </a:r>
          </a:p>
          <a:p>
            <a:r>
              <a:rPr lang="en-US" dirty="0"/>
              <a:t>5-Clip1-HS- Ziegler.mp4</a:t>
            </a:r>
          </a:p>
          <a:p>
            <a:r>
              <a:rPr lang="en-US" dirty="0">
                <a:solidFill>
                  <a:srgbClr val="008000"/>
                </a:solidFill>
              </a:rPr>
              <a:t>6-TranscriptClip1-HS-Ziegler.pdf</a:t>
            </a:r>
          </a:p>
          <a:p>
            <a:r>
              <a:rPr lang="en-US" dirty="0"/>
              <a:t>7-Clip2-HS-Ziegler.mp4</a:t>
            </a:r>
          </a:p>
          <a:p>
            <a:r>
              <a:rPr lang="en-US" dirty="0">
                <a:solidFill>
                  <a:srgbClr val="008000"/>
                </a:solidFill>
              </a:rPr>
              <a:t>8-TranscriptClip2-HS-Ziegler.pdf</a:t>
            </a:r>
          </a:p>
          <a:p>
            <a:r>
              <a:rPr lang="en-US" dirty="0">
                <a:solidFill>
                  <a:srgbClr val="008000"/>
                </a:solidFill>
              </a:rPr>
              <a:t>9-TeacherandStudentActions-HS-Ziegler.docx</a:t>
            </a:r>
          </a:p>
          <a:p>
            <a:r>
              <a:rPr lang="en-US" dirty="0"/>
              <a:t>10-LESSON GUIDE-S-Pattern-HS-</a:t>
            </a:r>
            <a:r>
              <a:rPr lang="en-US" dirty="0" err="1"/>
              <a:t>Ziegler.pdf</a:t>
            </a:r>
            <a:endParaRPr lang="en-US"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a:t>
            </a:fld>
            <a:endParaRPr lang="en-US" dirty="0"/>
          </a:p>
        </p:txBody>
      </p:sp>
    </p:spTree>
    <p:extLst>
      <p:ext uri="{BB962C8B-B14F-4D97-AF65-F5344CB8AC3E}">
        <p14:creationId xmlns:p14="http://schemas.microsoft.com/office/powerpoint/2010/main" val="42936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a:cs typeface="Verdana"/>
              </a:rPr>
              <a:t>Make it clear that we </a:t>
            </a:r>
            <a:r>
              <a:rPr lang="en-US" dirty="0">
                <a:latin typeface="Verdana"/>
                <a:cs typeface="Verdana"/>
              </a:rPr>
              <a:t>are not talking about giving students impossible problems to. </a:t>
            </a:r>
          </a:p>
          <a:p>
            <a:endParaRPr lang="en-US" dirty="0">
              <a:latin typeface="Verdana"/>
              <a:cs typeface="Verdana"/>
            </a:endParaRPr>
          </a:p>
          <a:p>
            <a:r>
              <a:rPr lang="en-US" dirty="0">
                <a:latin typeface="Verdana"/>
                <a:cs typeface="Verdana"/>
              </a:rPr>
              <a:t>Students need to be able to figure things out for themselves…it is through this process of figuring things own that they will develop authority and ownership of their own learning.</a:t>
            </a:r>
          </a:p>
          <a:p>
            <a:endParaRPr lang="en-US" dirty="0"/>
          </a:p>
          <a:p>
            <a:r>
              <a:rPr lang="en-US" dirty="0" smtClean="0">
                <a:latin typeface="Verdana"/>
                <a:cs typeface="Verdana"/>
              </a:rPr>
              <a:t>(Show quote after making the above comment.)</a:t>
            </a:r>
            <a:endParaRPr lang="en-US" dirty="0">
              <a:latin typeface="Verdana"/>
              <a:cs typeface="Verdana"/>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10</a:t>
            </a:fld>
            <a:endParaRPr lang="en-US" dirty="0"/>
          </a:p>
        </p:txBody>
      </p:sp>
    </p:spTree>
    <p:extLst>
      <p:ext uri="{BB962C8B-B14F-4D97-AF65-F5344CB8AC3E}">
        <p14:creationId xmlns:p14="http://schemas.microsoft.com/office/powerpoint/2010/main" val="1003975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HANDOUT </a:t>
            </a:r>
            <a:r>
              <a:rPr lang="en-US" dirty="0">
                <a:solidFill>
                  <a:srgbClr val="FF6600"/>
                </a:solidFill>
              </a:rPr>
              <a:t>8-</a:t>
            </a:r>
            <a:r>
              <a:rPr lang="en-US" dirty="0" smtClean="0">
                <a:solidFill>
                  <a:srgbClr val="FF6600"/>
                </a:solidFill>
              </a:rPr>
              <a:t>TanscriptClip2-</a:t>
            </a:r>
            <a:r>
              <a:rPr lang="en-US" dirty="0">
                <a:solidFill>
                  <a:srgbClr val="FF6600"/>
                </a:solidFill>
              </a:rPr>
              <a:t>HS-Ziegler</a:t>
            </a:r>
          </a:p>
          <a:p>
            <a:endParaRPr lang="en-US" b="0" baseline="0" dirty="0" smtClean="0"/>
          </a:p>
          <a:p>
            <a:endParaRPr lang="en-US" dirty="0"/>
          </a:p>
          <a:p>
            <a:r>
              <a:rPr lang="en-US" b="0" baseline="0" dirty="0" smtClean="0"/>
              <a:t>See accompanying</a:t>
            </a:r>
            <a:r>
              <a:rPr lang="en-US" b="0" dirty="0" smtClean="0"/>
              <a:t> notes (2. Ziegler Analysis Notes) to support the discussion of the teacher’s actions and interaction.</a:t>
            </a:r>
          </a:p>
          <a:p>
            <a:endParaRPr lang="en-US" b="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11</a:t>
            </a:fld>
            <a:endParaRPr lang="en-US" dirty="0"/>
          </a:p>
        </p:txBody>
      </p:sp>
    </p:spTree>
    <p:extLst>
      <p:ext uri="{BB962C8B-B14F-4D97-AF65-F5344CB8AC3E}">
        <p14:creationId xmlns:p14="http://schemas.microsoft.com/office/powerpoint/2010/main" val="64944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 is animated. It provides a way of pulling together the ideas that are likely to surface in the discussion.)</a:t>
            </a:r>
          </a:p>
          <a:p>
            <a:endParaRPr lang="en-US" i="1" dirty="0" smtClean="0"/>
          </a:p>
          <a:p>
            <a:endParaRPr lang="en-US" dirty="0"/>
          </a:p>
          <a:p>
            <a:r>
              <a:rPr lang="en-US" dirty="0" smtClean="0"/>
              <a:t>Productive struggle can’t happen in isolation from the other practices.  In these clips there is direct evidence of practices 2, 3, 5, and 8.  Practice 1 can be inferred because we know what he goals were (see slide 5) and his questioning is clearly in service of the stated goals.</a:t>
            </a:r>
          </a:p>
          <a:p>
            <a:endParaRPr lang="en-US" dirty="0"/>
          </a:p>
          <a:p>
            <a:r>
              <a:rPr lang="en-US" dirty="0" smtClean="0"/>
              <a:t>There is limited evidence of meaningful discourse here because of the nature of the clips -- we only can see what the groups are doing when the teachers is with them -- and we do not have access to what they did on their own or to the whole group discussion that took place later in the lesson.  </a:t>
            </a: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12</a:t>
            </a:fld>
            <a:endParaRPr lang="en-US" dirty="0"/>
          </a:p>
        </p:txBody>
      </p:sp>
    </p:spTree>
    <p:extLst>
      <p:ext uri="{BB962C8B-B14F-4D97-AF65-F5344CB8AC3E}">
        <p14:creationId xmlns:p14="http://schemas.microsoft.com/office/powerpoint/2010/main" val="215112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shown in this slides summarizes teacher and student actions that embrace struggle as a natural aspect of learning.</a:t>
            </a:r>
          </a:p>
          <a:p>
            <a:endParaRPr lang="en-US" dirty="0"/>
          </a:p>
          <a:p>
            <a:r>
              <a:rPr lang="en-US" dirty="0" smtClean="0"/>
              <a:t>You may want to distribute a copy of the teacher and student actions to facilitate teachers discussion/reflection related to the last slide.</a:t>
            </a:r>
          </a:p>
          <a:p>
            <a:endParaRPr lang="en-US" dirty="0"/>
          </a:p>
          <a:p>
            <a:r>
              <a:rPr lang="en-US" dirty="0" smtClean="0"/>
              <a:t>HANDOUT </a:t>
            </a:r>
            <a:r>
              <a:rPr lang="en-US" dirty="0" smtClean="0">
                <a:solidFill>
                  <a:srgbClr val="FF6600"/>
                </a:solidFill>
              </a:rPr>
              <a:t>9</a:t>
            </a:r>
            <a:r>
              <a:rPr lang="en-US" dirty="0">
                <a:solidFill>
                  <a:srgbClr val="FF6600"/>
                </a:solidFill>
              </a:rPr>
              <a:t>-</a:t>
            </a:r>
            <a:r>
              <a:rPr lang="en-US" dirty="0" smtClean="0">
                <a:solidFill>
                  <a:srgbClr val="FF6600"/>
                </a:solidFill>
              </a:rPr>
              <a:t>TeacherandStudent Actions-HS-Ziegler</a:t>
            </a:r>
            <a:endParaRPr lang="en-US" dirty="0">
              <a:solidFill>
                <a:srgbClr val="FF6600"/>
              </a:solidFill>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13</a:t>
            </a:fld>
            <a:endParaRPr lang="en-US" dirty="0"/>
          </a:p>
        </p:txBody>
      </p:sp>
    </p:spTree>
    <p:extLst>
      <p:ext uri="{BB962C8B-B14F-4D97-AF65-F5344CB8AC3E}">
        <p14:creationId xmlns:p14="http://schemas.microsoft.com/office/powerpoint/2010/main" val="2151128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could end with these are rhetorical questions for teachers to think about, have teachers write an exit slip where they address the questions, or have teachers talk with their peers in small groups about the questions.</a:t>
            </a:r>
          </a:p>
          <a:p>
            <a:endParaRPr lang="en-US" dirty="0"/>
          </a:p>
          <a:p>
            <a:r>
              <a:rPr lang="en-US" dirty="0" smtClean="0"/>
              <a:t>If you choose the later, you might ask for volunteers to share how they will get started.</a:t>
            </a: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14</a:t>
            </a:fld>
            <a:endParaRPr lang="en-US" dirty="0"/>
          </a:p>
        </p:txBody>
      </p:sp>
    </p:spTree>
    <p:extLst>
      <p:ext uri="{BB962C8B-B14F-4D97-AF65-F5344CB8AC3E}">
        <p14:creationId xmlns:p14="http://schemas.microsoft.com/office/powerpoint/2010/main" val="227613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15</a:t>
            </a:fld>
            <a:endParaRPr lang="en-US" dirty="0"/>
          </a:p>
        </p:txBody>
      </p:sp>
    </p:spTree>
    <p:extLst>
      <p:ext uri="{BB962C8B-B14F-4D97-AF65-F5344CB8AC3E}">
        <p14:creationId xmlns:p14="http://schemas.microsoft.com/office/powerpoint/2010/main" val="322274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Suggested time allotment:</a:t>
            </a:r>
          </a:p>
          <a:p>
            <a:endParaRPr lang="en-US" dirty="0"/>
          </a:p>
          <a:p>
            <a:pPr marL="457200" indent="-457200">
              <a:buFont typeface="Arial"/>
              <a:buChar char="•"/>
            </a:pPr>
            <a:r>
              <a:rPr lang="en-US" dirty="0">
                <a:latin typeface="Verdana"/>
                <a:cs typeface="Verdana"/>
              </a:rPr>
              <a:t>Solve and Discuss the </a:t>
            </a:r>
            <a:r>
              <a:rPr lang="en-US" dirty="0" smtClean="0">
                <a:latin typeface="Verdana"/>
                <a:cs typeface="Verdana"/>
              </a:rPr>
              <a:t>S-Pattern Task - 1 hour</a:t>
            </a:r>
            <a:endParaRPr lang="en-US" dirty="0">
              <a:latin typeface="Verdana"/>
              <a:cs typeface="Verdana"/>
            </a:endParaRPr>
          </a:p>
          <a:p>
            <a:pPr marL="457200" indent="-457200">
              <a:lnSpc>
                <a:spcPct val="50000"/>
              </a:lnSpc>
              <a:buFont typeface="Arial"/>
              <a:buChar char="•"/>
            </a:pPr>
            <a:endParaRPr lang="en-US" dirty="0">
              <a:latin typeface="Verdana"/>
              <a:cs typeface="Verdana"/>
            </a:endParaRPr>
          </a:p>
          <a:p>
            <a:pPr marL="457200" indent="-457200">
              <a:buFont typeface="Arial"/>
              <a:buChar char="•"/>
            </a:pPr>
            <a:r>
              <a:rPr lang="en-US" dirty="0">
                <a:latin typeface="Verdana"/>
                <a:cs typeface="Verdana"/>
              </a:rPr>
              <a:t>Watch a video clip </a:t>
            </a:r>
            <a:r>
              <a:rPr lang="en-US" dirty="0" smtClean="0">
                <a:latin typeface="Verdana"/>
                <a:cs typeface="Verdana"/>
              </a:rPr>
              <a:t>1 and </a:t>
            </a:r>
            <a:r>
              <a:rPr lang="en-US" dirty="0">
                <a:latin typeface="Verdana"/>
                <a:cs typeface="Verdana"/>
              </a:rPr>
              <a:t>discuss </a:t>
            </a:r>
            <a:r>
              <a:rPr lang="en-US" dirty="0" smtClean="0">
                <a:latin typeface="Verdana"/>
                <a:cs typeface="Verdana"/>
              </a:rPr>
              <a:t>- 25 minutes</a:t>
            </a:r>
            <a:endParaRPr lang="en-US" dirty="0">
              <a:latin typeface="Verdana"/>
              <a:cs typeface="Verdana"/>
            </a:endParaRPr>
          </a:p>
          <a:p>
            <a:pPr marL="457200" indent="-457200">
              <a:lnSpc>
                <a:spcPct val="50000"/>
              </a:lnSpc>
              <a:buFont typeface="Arial"/>
              <a:buChar char="•"/>
            </a:pPr>
            <a:endParaRPr lang="en-US" dirty="0">
              <a:latin typeface="Verdana"/>
              <a:cs typeface="Verdana"/>
            </a:endParaRPr>
          </a:p>
          <a:p>
            <a:pPr marL="457200" indent="-457200">
              <a:buFont typeface="Arial"/>
              <a:buChar char="•"/>
            </a:pPr>
            <a:r>
              <a:rPr lang="en-US" dirty="0" smtClean="0">
                <a:latin typeface="Verdana"/>
                <a:cs typeface="Verdana"/>
              </a:rPr>
              <a:t>Watch video clip 2 and discuss - 25 minutes</a:t>
            </a:r>
          </a:p>
          <a:p>
            <a:pPr marL="457200" indent="-457200">
              <a:buFont typeface="Arial"/>
              <a:buChar char="•"/>
            </a:pPr>
            <a:endParaRPr lang="en-US" i="1" dirty="0">
              <a:latin typeface="Verdana"/>
              <a:cs typeface="Verdana"/>
            </a:endParaRPr>
          </a:p>
          <a:p>
            <a:pPr marL="457200" indent="-457200">
              <a:buFont typeface="Arial"/>
              <a:buChar char="•"/>
            </a:pPr>
            <a:r>
              <a:rPr lang="en-US" dirty="0" smtClean="0">
                <a:latin typeface="Verdana"/>
                <a:cs typeface="Verdana"/>
              </a:rPr>
              <a:t>Refection on how to get started - 10 minutes</a:t>
            </a:r>
            <a:endParaRPr lang="en-US" dirty="0">
              <a:latin typeface="Verdana"/>
              <a:cs typeface="Verdana"/>
            </a:endParaRPr>
          </a:p>
          <a:p>
            <a:pPr>
              <a:lnSpc>
                <a:spcPct val="50000"/>
              </a:lnSpc>
            </a:pPr>
            <a:endParaRPr lang="en-US" dirty="0">
              <a:latin typeface="Verdana"/>
              <a:cs typeface="Verdana"/>
            </a:endParaRPr>
          </a:p>
          <a:p>
            <a:pPr marL="457200" indent="-457200">
              <a:buFont typeface="Arial"/>
              <a:buChar char="•"/>
            </a:pPr>
            <a:endParaRPr lang="en-US" dirty="0">
              <a:latin typeface="Verdana"/>
              <a:cs typeface="Verdana"/>
            </a:endParaRPr>
          </a:p>
          <a:p>
            <a:r>
              <a:rPr lang="en-US" dirty="0" smtClean="0">
                <a:latin typeface="Verdana"/>
                <a:cs typeface="Verdana"/>
              </a:rPr>
              <a:t>TOTAL TIME - approximately 2 hours</a:t>
            </a:r>
          </a:p>
          <a:p>
            <a:pPr marL="457200" indent="-457200">
              <a:buFont typeface="Arial"/>
              <a:buChar char="•"/>
            </a:pPr>
            <a:endParaRPr lang="en-US" dirty="0">
              <a:solidFill>
                <a:srgbClr val="003366"/>
              </a:solidFill>
              <a:latin typeface="Verdana"/>
              <a:cs typeface="Verdana"/>
            </a:endParaRPr>
          </a:p>
          <a:p>
            <a:pPr marL="457200" indent="-457200">
              <a:lnSpc>
                <a:spcPct val="50000"/>
              </a:lnSpc>
              <a:buFont typeface="Arial"/>
              <a:buChar char="•"/>
            </a:pPr>
            <a:endParaRPr lang="en-US" dirty="0">
              <a:solidFill>
                <a:srgbClr val="003366"/>
              </a:solidFill>
              <a:latin typeface="Verdana"/>
              <a:cs typeface="Verdana"/>
            </a:endParaRPr>
          </a:p>
          <a:p>
            <a:pPr marL="457200" indent="-457200">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a:t>
            </a:fld>
            <a:endParaRPr lang="en-US" dirty="0"/>
          </a:p>
        </p:txBody>
      </p:sp>
    </p:spTree>
    <p:extLst>
      <p:ext uri="{BB962C8B-B14F-4D97-AF65-F5344CB8AC3E}">
        <p14:creationId xmlns:p14="http://schemas.microsoft.com/office/powerpoint/2010/main" val="49638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01392-CFCA-3745-A931-46D3E65599DA}" type="slidenum">
              <a:rPr lang="en-US"/>
              <a:pPr/>
              <a:t>3</a:t>
            </a:fld>
            <a:endParaRPr lang="en-US"/>
          </a:p>
        </p:txBody>
      </p:sp>
      <p:sp>
        <p:nvSpPr>
          <p:cNvPr id="279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bwMode="auto">
          <a:xfrm>
            <a:off x="931333"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normAutofit fontScale="92500" lnSpcReduction="10000"/>
          </a:bodyPr>
          <a:lstStyle/>
          <a:p>
            <a:r>
              <a:rPr lang="en-US" dirty="0" smtClean="0"/>
              <a:t>HANDOUT -  </a:t>
            </a:r>
            <a:r>
              <a:rPr lang="en-US" dirty="0" smtClean="0">
                <a:solidFill>
                  <a:srgbClr val="FF6600"/>
                </a:solidFill>
              </a:rPr>
              <a:t>3-S-Pattern-HS-Ziegler</a:t>
            </a:r>
          </a:p>
          <a:p>
            <a:endParaRPr lang="en-US" dirty="0"/>
          </a:p>
          <a:p>
            <a:r>
              <a:rPr lang="en-US" dirty="0" smtClean="0"/>
              <a:t>The video clips featured in this session focuses on students who are trying to write equations for the total number of squares in any figure and relate the equations they create to the physical arrangement of tiles in the figures (Step 3) .</a:t>
            </a:r>
          </a:p>
          <a:p>
            <a:endParaRPr lang="en-US" dirty="0"/>
          </a:p>
          <a:p>
            <a:r>
              <a:rPr lang="en-US" dirty="0" smtClean="0"/>
              <a:t>It is suggested that you engage teachers in solving the task prior to analyzing the video.  This will </a:t>
            </a:r>
            <a:r>
              <a:rPr lang="en-US" dirty="0"/>
              <a:t>take </a:t>
            </a:r>
            <a:r>
              <a:rPr lang="en-US" dirty="0" smtClean="0"/>
              <a:t>45-60 minutes. The lesson guide (10. S-Pattern-LESSON GUIDE) contains suggestions for conducting the lesson and sample solutions that may be helpful to you. (Note that the lesson guide is based on a less structured version of the task.</a:t>
            </a:r>
            <a:r>
              <a:rPr lang="en-US" dirty="0"/>
              <a:t>) In addition, using the learning goals on slide 5 to guide your discussion of the task will </a:t>
            </a:r>
            <a:r>
              <a:rPr lang="en-US" dirty="0" smtClean="0"/>
              <a:t>help </a:t>
            </a:r>
            <a:r>
              <a:rPr lang="en-US" dirty="0"/>
              <a:t>participants understand what the teacher </a:t>
            </a:r>
            <a:r>
              <a:rPr lang="en-US" dirty="0" smtClean="0"/>
              <a:t>featured in the video was </a:t>
            </a:r>
            <a:r>
              <a:rPr lang="en-US" dirty="0"/>
              <a:t>trying to accomplish.</a:t>
            </a:r>
          </a:p>
          <a:p>
            <a:endParaRPr lang="en-US" dirty="0"/>
          </a:p>
          <a:p>
            <a:endParaRPr lang="en-US" dirty="0" smtClean="0"/>
          </a:p>
          <a:p>
            <a:r>
              <a:rPr lang="en-US" dirty="0" smtClean="0"/>
              <a:t>If you don’t have time to engage teachers in the lesson, you should give the teachers several different forms of the function (shown below) and ask them to relate the function to the physical arrangement of tiles in the S-Pattern. </a:t>
            </a:r>
          </a:p>
          <a:p>
            <a:endParaRPr lang="en-US" dirty="0"/>
          </a:p>
          <a:p>
            <a:r>
              <a:rPr lang="en-US" dirty="0" smtClean="0"/>
              <a:t>n-= total number of tiles</a:t>
            </a:r>
          </a:p>
          <a:p>
            <a:r>
              <a:rPr lang="en-US" dirty="0" smtClean="0"/>
              <a:t>f= figure number</a:t>
            </a:r>
            <a:endParaRPr lang="en-US" dirty="0"/>
          </a:p>
          <a:p>
            <a:endParaRPr lang="en-US" dirty="0" smtClean="0"/>
          </a:p>
          <a:p>
            <a:r>
              <a:rPr lang="en-US" dirty="0" smtClean="0"/>
              <a:t>n= f</a:t>
            </a:r>
            <a:r>
              <a:rPr lang="en-US" baseline="30000" dirty="0" smtClean="0"/>
              <a:t>2</a:t>
            </a:r>
            <a:r>
              <a:rPr lang="en-US" dirty="0" smtClean="0"/>
              <a:t> + 1</a:t>
            </a:r>
          </a:p>
          <a:p>
            <a:r>
              <a:rPr lang="en-US" dirty="0" smtClean="0"/>
              <a:t>n= (f + 1)(f - 1) + 2</a:t>
            </a:r>
          </a:p>
          <a:p>
            <a:r>
              <a:rPr lang="en-US" dirty="0" smtClean="0"/>
              <a:t>n= (f - 1)</a:t>
            </a:r>
            <a:r>
              <a:rPr lang="en-US" baseline="30000" dirty="0" smtClean="0"/>
              <a:t>2 </a:t>
            </a:r>
            <a:r>
              <a:rPr lang="en-US" dirty="0" smtClean="0"/>
              <a:t>+ 2f</a:t>
            </a:r>
          </a:p>
          <a:p>
            <a:r>
              <a:rPr lang="en-US" dirty="0"/>
              <a:t>n</a:t>
            </a:r>
            <a:r>
              <a:rPr lang="en-US" dirty="0" smtClean="0"/>
              <a:t>= f(f+1) - (n-1)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a:t>
            </a:fld>
            <a:endParaRPr lang="en-US" dirty="0"/>
          </a:p>
        </p:txBody>
      </p:sp>
    </p:spTree>
    <p:extLst>
      <p:ext uri="{BB962C8B-B14F-4D97-AF65-F5344CB8AC3E}">
        <p14:creationId xmlns:p14="http://schemas.microsoft.com/office/powerpoint/2010/main" val="32888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5</a:t>
            </a:fld>
            <a:endParaRPr lang="en-US" dirty="0"/>
          </a:p>
        </p:txBody>
      </p:sp>
    </p:spTree>
    <p:extLst>
      <p:ext uri="{BB962C8B-B14F-4D97-AF65-F5344CB8AC3E}">
        <p14:creationId xmlns:p14="http://schemas.microsoft.com/office/powerpoint/2010/main" val="27216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teachers are not familiar with </a:t>
            </a:r>
            <a:r>
              <a:rPr lang="en-US" dirty="0" smtClean="0"/>
              <a:t>this CCSSM standard </a:t>
            </a:r>
            <a:r>
              <a:rPr lang="en-US" dirty="0"/>
              <a:t>you may want to have a discussion about what </a:t>
            </a:r>
            <a:r>
              <a:rPr lang="en-US" dirty="0" smtClean="0"/>
              <a:t>this standard </a:t>
            </a:r>
            <a:r>
              <a:rPr lang="en-US" dirty="0"/>
              <a:t>means and how the </a:t>
            </a:r>
            <a:r>
              <a:rPr lang="en-US" dirty="0" smtClean="0"/>
              <a:t>S-Pattern Task could </a:t>
            </a:r>
            <a:r>
              <a:rPr lang="en-US" dirty="0"/>
              <a:t>be used to work on </a:t>
            </a:r>
            <a:r>
              <a:rPr lang="en-US" dirty="0" smtClean="0"/>
              <a:t>this standard.</a:t>
            </a: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6</a:t>
            </a:fld>
            <a:endParaRPr lang="en-US" dirty="0"/>
          </a:p>
        </p:txBody>
      </p:sp>
    </p:spTree>
    <p:extLst>
      <p:ext uri="{BB962C8B-B14F-4D97-AF65-F5344CB8AC3E}">
        <p14:creationId xmlns:p14="http://schemas.microsoft.com/office/powerpoint/2010/main" val="21016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lesson, Mr. Ziegler is working on all of the standards for mathematical practice in varying degrees.  His</a:t>
            </a:r>
            <a:r>
              <a:rPr lang="en-US" dirty="0" smtClean="0"/>
              <a:t> </a:t>
            </a:r>
            <a:r>
              <a:rPr lang="en-US" baseline="0" dirty="0" smtClean="0"/>
              <a:t>explicit targets in this lesson were practices 1,</a:t>
            </a:r>
            <a:r>
              <a:rPr lang="en-US" dirty="0" smtClean="0"/>
              <a:t> 4 and 7</a:t>
            </a:r>
            <a:r>
              <a:rPr lang="en-US" baseline="0" dirty="0" smtClean="0"/>
              <a:t>.  This may be a point that you return to after watching the video to see if in fact you can find evidence that students are engaged in these practices.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a:t>
            </a:fld>
            <a:endParaRPr lang="en-US" dirty="0"/>
          </a:p>
        </p:txBody>
      </p:sp>
    </p:spTree>
    <p:extLst>
      <p:ext uri="{BB962C8B-B14F-4D97-AF65-F5344CB8AC3E}">
        <p14:creationId xmlns:p14="http://schemas.microsoft.com/office/powerpoint/2010/main" val="243424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a:t>
            </a:r>
            <a:r>
              <a:rPr lang="en-US" dirty="0" smtClean="0">
                <a:solidFill>
                  <a:srgbClr val="FF6600"/>
                </a:solidFill>
              </a:rPr>
              <a:t>6-</a:t>
            </a:r>
            <a:r>
              <a:rPr lang="en-US" dirty="0">
                <a:solidFill>
                  <a:srgbClr val="FF6600"/>
                </a:solidFill>
              </a:rPr>
              <a:t>TanscriptClip1-HS-Ziegler</a:t>
            </a:r>
          </a:p>
        </p:txBody>
      </p:sp>
      <p:sp>
        <p:nvSpPr>
          <p:cNvPr id="4" name="Slide Number Placeholder 3"/>
          <p:cNvSpPr>
            <a:spLocks noGrp="1"/>
          </p:cNvSpPr>
          <p:nvPr>
            <p:ph type="sldNum" sz="quarter" idx="10"/>
          </p:nvPr>
        </p:nvSpPr>
        <p:spPr/>
        <p:txBody>
          <a:bodyPr/>
          <a:lstStyle/>
          <a:p>
            <a:fld id="{574782EB-4FAA-490E-8F2D-179336FF04BD}" type="slidenum">
              <a:rPr lang="en-US" smtClean="0"/>
              <a:pPr/>
              <a:t>8</a:t>
            </a:fld>
            <a:endParaRPr lang="en-US" dirty="0"/>
          </a:p>
        </p:txBody>
      </p:sp>
    </p:spTree>
    <p:extLst>
      <p:ext uri="{BB962C8B-B14F-4D97-AF65-F5344CB8AC3E}">
        <p14:creationId xmlns:p14="http://schemas.microsoft.com/office/powerpoint/2010/main" val="57326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dirty="0" smtClean="0"/>
              <a:t>You may want to give teachers a copy of the Effective Teaching Practices to guide their discussion.  (HANDOUT </a:t>
            </a:r>
            <a:r>
              <a:rPr lang="en-US" sz="1400" dirty="0" smtClean="0">
                <a:solidFill>
                  <a:srgbClr val="FF6600"/>
                </a:solidFill>
              </a:rPr>
              <a:t>4</a:t>
            </a:r>
            <a:r>
              <a:rPr lang="en-US" sz="1400" dirty="0">
                <a:solidFill>
                  <a:srgbClr val="FF6600"/>
                </a:solidFill>
              </a:rPr>
              <a:t>-</a:t>
            </a:r>
            <a:r>
              <a:rPr lang="en-US" sz="1400" dirty="0" smtClean="0">
                <a:solidFill>
                  <a:srgbClr val="FF6600"/>
                </a:solidFill>
              </a:rPr>
              <a:t>EffectiveMathematicsTeachingPractices-HS-Ziegler</a:t>
            </a:r>
            <a:r>
              <a:rPr lang="en-US" sz="1400" dirty="0" smtClean="0"/>
              <a:t>.)</a:t>
            </a:r>
          </a:p>
          <a:p>
            <a:endParaRPr lang="en-US" sz="1400" dirty="0"/>
          </a:p>
          <a:p>
            <a:r>
              <a:rPr lang="en-US" sz="1400" b="1" dirty="0" smtClean="0"/>
              <a:t>Here are some of the things that teachers</a:t>
            </a:r>
            <a:r>
              <a:rPr lang="en-US" sz="1400" b="1" baseline="0" dirty="0" smtClean="0"/>
              <a:t> might notice:</a:t>
            </a:r>
          </a:p>
          <a:p>
            <a:endParaRPr lang="en-US" sz="1400" b="1" baseline="0" dirty="0" smtClean="0"/>
          </a:p>
          <a:p>
            <a:pPr marL="171450" indent="-171450">
              <a:buFont typeface="Arial"/>
              <a:buChar char="•"/>
            </a:pPr>
            <a:r>
              <a:rPr lang="en-US" sz="1400" baseline="0" dirty="0" smtClean="0"/>
              <a:t>He did not stand over students - he </a:t>
            </a:r>
            <a:r>
              <a:rPr lang="en-US" sz="1400" dirty="0" smtClean="0"/>
              <a:t>either sits at their table or kneels on the floor so he can make eye contact with them.</a:t>
            </a:r>
            <a:endParaRPr lang="en-US" sz="1400" dirty="0"/>
          </a:p>
          <a:p>
            <a:pPr marL="171450" indent="-171450">
              <a:buFont typeface="Arial"/>
              <a:buChar char="•"/>
            </a:pPr>
            <a:endParaRPr lang="en-US" sz="1400" dirty="0"/>
          </a:p>
          <a:p>
            <a:pPr marL="171450" indent="-171450">
              <a:buFont typeface="Arial"/>
              <a:buChar char="•"/>
            </a:pPr>
            <a:r>
              <a:rPr lang="en-US" sz="1400" dirty="0" smtClean="0"/>
              <a:t>He did not tell students how to solve the task (in the case of group 1) and he did not indicate whether group 2 was correct or incorrect.</a:t>
            </a:r>
          </a:p>
          <a:p>
            <a:pPr marL="171450" indent="-171450">
              <a:buFont typeface="Arial"/>
              <a:buChar char="•"/>
            </a:pPr>
            <a:endParaRPr lang="en-US" sz="1400" baseline="0" dirty="0"/>
          </a:p>
          <a:p>
            <a:pPr marL="171450" indent="-171450">
              <a:buFont typeface="Arial"/>
              <a:buChar char="•"/>
            </a:pPr>
            <a:r>
              <a:rPr lang="en-US" sz="1400" baseline="0" dirty="0" smtClean="0"/>
              <a:t>He asked </a:t>
            </a:r>
            <a:r>
              <a:rPr lang="en-US" sz="1400" baseline="0" dirty="0" smtClean="0">
                <a:solidFill>
                  <a:srgbClr val="FF0000"/>
                </a:solidFill>
              </a:rPr>
              <a:t>questions</a:t>
            </a:r>
            <a:r>
              <a:rPr lang="en-US" sz="1400" baseline="0" dirty="0" smtClean="0"/>
              <a:t> to </a:t>
            </a:r>
            <a:r>
              <a:rPr lang="en-US" sz="1400" baseline="0" dirty="0" smtClean="0">
                <a:solidFill>
                  <a:srgbClr val="FF0000"/>
                </a:solidFill>
              </a:rPr>
              <a:t>elicit student thinking </a:t>
            </a:r>
            <a:r>
              <a:rPr lang="en-US" sz="1400" baseline="0" dirty="0" smtClean="0"/>
              <a:t>regarding what they had done</a:t>
            </a:r>
            <a:r>
              <a:rPr lang="en-US" sz="1400" dirty="0" smtClean="0"/>
              <a:t> </a:t>
            </a:r>
            <a:r>
              <a:rPr lang="en-US" sz="1400" baseline="0" dirty="0" smtClean="0"/>
              <a:t>and what they understand</a:t>
            </a:r>
            <a:r>
              <a:rPr lang="en-US" sz="1400" dirty="0" smtClean="0"/>
              <a:t> about what they had done.</a:t>
            </a:r>
          </a:p>
          <a:p>
            <a:pPr marL="171450" indent="-171450">
              <a:buFont typeface="Arial"/>
              <a:buChar char="•"/>
            </a:pPr>
            <a:endParaRPr lang="en-US" sz="1400" baseline="0" dirty="0"/>
          </a:p>
          <a:p>
            <a:pPr marL="171450" indent="-171450">
              <a:buFont typeface="Arial"/>
              <a:buChar char="•"/>
            </a:pPr>
            <a:r>
              <a:rPr lang="en-US" sz="1400" dirty="0" smtClean="0"/>
              <a:t>He pressed group 1 to try to find a way to find the total number of tiles in a figure without counting.  He wanted them to focus on the shape of the figure and use the shape to find a more efficient way to count.  </a:t>
            </a:r>
          </a:p>
          <a:p>
            <a:pPr marL="171450" indent="-171450">
              <a:buFont typeface="Arial"/>
              <a:buChar char="•"/>
            </a:pPr>
            <a:endParaRPr lang="en-US" sz="1400" baseline="0" dirty="0"/>
          </a:p>
          <a:p>
            <a:pPr marL="171450" indent="-171450">
              <a:buFont typeface="Arial"/>
              <a:buChar char="•"/>
            </a:pPr>
            <a:r>
              <a:rPr lang="en-US" sz="1400" dirty="0" smtClean="0"/>
              <a:t>Although 1 student in group 2 could describe an equation for the total number of tiles, he pressed the other students in the group to explain it in terms of the picture.</a:t>
            </a:r>
          </a:p>
          <a:p>
            <a:pPr marL="171450" indent="-171450">
              <a:buFont typeface="Arial"/>
              <a:buChar char="•"/>
            </a:pPr>
            <a:endParaRPr lang="en-US" sz="1400" dirty="0"/>
          </a:p>
          <a:p>
            <a:pPr marL="171450" indent="-171450">
              <a:buFont typeface="Arial"/>
              <a:buChar char="•"/>
            </a:pPr>
            <a:r>
              <a:rPr lang="en-US" sz="1400" dirty="0" smtClean="0"/>
              <a:t>He left both groups with something to think about -- he didn’t hover over them but rather left them to figure out what to do next</a:t>
            </a:r>
          </a:p>
          <a:p>
            <a:pPr marL="171450" indent="-171450">
              <a:buFont typeface="Arial"/>
              <a:buChar char="•"/>
            </a:pPr>
            <a:endParaRPr lang="en-US" sz="1400" baseline="0" dirty="0"/>
          </a:p>
          <a:p>
            <a:r>
              <a:rPr lang="en-US" sz="1400" dirty="0" smtClean="0"/>
              <a:t>Teachers may identify goals, tasks, questions as effective teaching practices that were used.  (See Ziegler Analysis notes for details.)</a:t>
            </a:r>
            <a:endParaRPr lang="en-US" sz="1400" dirty="0"/>
          </a:p>
          <a:p>
            <a:endParaRPr lang="en-US" sz="1400" dirty="0"/>
          </a:p>
          <a:p>
            <a:r>
              <a:rPr lang="en-US" sz="1400" dirty="0"/>
              <a:t>You may want to chart these ideas so you can keep track of what has been said. </a:t>
            </a:r>
            <a:r>
              <a:rPr lang="en-US" sz="1400" dirty="0" smtClean="0"/>
              <a:t>Teachers may not indicate that the Ziegler’s actions provide evidence of productive struggle.  You might ask:  Did the teacher </a:t>
            </a:r>
            <a:r>
              <a:rPr lang="en-US" sz="1400" dirty="0" smtClean="0">
                <a:solidFill>
                  <a:srgbClr val="FF0000"/>
                </a:solidFill>
              </a:rPr>
              <a:t>support productive struggle</a:t>
            </a:r>
            <a:r>
              <a:rPr lang="en-US" sz="1400" dirty="0" smtClean="0"/>
              <a:t>?  You can then proceed to talk about what productive struggle is.  (The next slide will help.)</a:t>
            </a:r>
            <a:endParaRPr lang="en-US" sz="1400" baseline="0"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9</a:t>
            </a:fld>
            <a:endParaRPr lang="en-US" dirty="0"/>
          </a:p>
        </p:txBody>
      </p:sp>
    </p:spTree>
    <p:extLst>
      <p:ext uri="{BB962C8B-B14F-4D97-AF65-F5344CB8AC3E}">
        <p14:creationId xmlns:p14="http://schemas.microsoft.com/office/powerpoint/2010/main" val="64944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7503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78266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990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51058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467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49969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2738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78846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407186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68926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4480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653558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18301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851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06/23/2015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26440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6186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28866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1784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3203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87990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07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06/23/2015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60619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06/23/2015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06/23/2015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comments" Target="../comments/comment2.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comments" Target="../comments/comment3.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1.em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9" name="TextBox 8"/>
          <p:cNvSpPr txBox="1"/>
          <p:nvPr/>
        </p:nvSpPr>
        <p:spPr>
          <a:xfrm>
            <a:off x="1123842" y="4756900"/>
            <a:ext cx="7910419" cy="1154162"/>
          </a:xfrm>
          <a:prstGeom prst="rect">
            <a:avLst/>
          </a:prstGeom>
          <a:solidFill>
            <a:schemeClr val="bg1">
              <a:lumMod val="85000"/>
            </a:schemeClr>
          </a:solidFill>
        </p:spPr>
        <p:txBody>
          <a:bodyPr wrap="square" rtlCol="0">
            <a:spAutoFit/>
          </a:bodyPr>
          <a:lstStyle/>
          <a:p>
            <a:r>
              <a:rPr lang="en-US" sz="1200" dirty="0" smtClean="0"/>
              <a:t>This module was developed by </a:t>
            </a:r>
            <a:r>
              <a:rPr lang="en-US" sz="1200" dirty="0"/>
              <a:t>Margaret Smith </a:t>
            </a:r>
            <a:r>
              <a:rPr lang="en-US" sz="1200" dirty="0" smtClean="0"/>
              <a:t>and Victoria Bill at </a:t>
            </a:r>
            <a:r>
              <a:rPr lang="en-US" sz="1200" dirty="0"/>
              <a:t>the University of Pittsburgh. Video courtesy of Pittsburgh Public Schools and the Institute for Learning. </a:t>
            </a:r>
            <a:endParaRPr lang="en-US" sz="1200" dirty="0" smtClean="0"/>
          </a:p>
          <a:p>
            <a:endParaRPr lang="en-US" sz="900" dirty="0"/>
          </a:p>
          <a:p>
            <a:r>
              <a:rPr lang="en-US" sz="1200" dirty="0" smtClean="0"/>
              <a:t>These </a:t>
            </a:r>
            <a:r>
              <a:rPr lang="en-US" sz="1200" dirty="0"/>
              <a:t>materials are part of the</a:t>
            </a:r>
            <a:r>
              <a:rPr lang="en-US" sz="1200" b="1" dirty="0"/>
              <a:t> </a:t>
            </a:r>
            <a:r>
              <a:rPr lang="en-US" sz="1200" b="1" i="1" dirty="0"/>
              <a:t>Principles to Actions</a:t>
            </a:r>
            <a:r>
              <a:rPr lang="en-US" sz="1200" b="1" dirty="0"/>
              <a:t> </a:t>
            </a:r>
            <a:r>
              <a:rPr lang="en-US" sz="1200" b="1" i="1" dirty="0"/>
              <a:t>Professional Learning Toolkit: Teaching and Learning</a:t>
            </a:r>
            <a:r>
              <a:rPr lang="en-US" sz="1200" dirty="0"/>
              <a:t> created by the </a:t>
            </a:r>
            <a:r>
              <a:rPr lang="en-US" sz="1200" dirty="0" smtClean="0"/>
              <a:t>project team that </a:t>
            </a:r>
            <a:r>
              <a:rPr lang="en-US" sz="1200" dirty="0"/>
              <a:t>includes: Margaret Smith (chair), Victoria Bill (co-chair), Melissa Boston</a:t>
            </a:r>
            <a:r>
              <a:rPr lang="en-US" sz="1200"/>
              <a:t>, </a:t>
            </a:r>
            <a:r>
              <a:rPr lang="en-US" sz="1200" smtClean="0"/>
              <a:t>Fred </a:t>
            </a:r>
            <a:r>
              <a:rPr lang="en-US" sz="1200" dirty="0"/>
              <a:t>Dillon, Amy Hillen, DeAnn Huinker, Stephen Miller, Lynn Raith, </a:t>
            </a:r>
            <a:r>
              <a:rPr lang="en-US" sz="1200" dirty="0" smtClean="0"/>
              <a:t>and </a:t>
            </a:r>
            <a:r>
              <a:rPr lang="en-US" sz="1200" dirty="0"/>
              <a:t>Michael Steele</a:t>
            </a:r>
            <a:r>
              <a:rPr lang="en-US" sz="1200" dirty="0" smtClean="0"/>
              <a:t>.</a:t>
            </a:r>
            <a:endParaRPr lang="en-US" sz="1200" dirty="0"/>
          </a:p>
        </p:txBody>
      </p:sp>
      <p:sp>
        <p:nvSpPr>
          <p:cNvPr id="10" name="Text Placeholder 4"/>
          <p:cNvSpPr txBox="1">
            <a:spLocks/>
          </p:cNvSpPr>
          <p:nvPr/>
        </p:nvSpPr>
        <p:spPr>
          <a:xfrm>
            <a:off x="1123842" y="182743"/>
            <a:ext cx="7910419" cy="4314275"/>
          </a:xfrm>
          <a:prstGeom prst="rect">
            <a:avLst/>
          </a:prstGeom>
          <a:solidFill>
            <a:schemeClr val="tx2">
              <a:lumMod val="50000"/>
            </a:schemeClr>
          </a:solidFill>
          <a:ln>
            <a:noFill/>
          </a:ln>
          <a:effectLst>
            <a:outerShdw blurRad="50800" dist="38100" dir="2700000">
              <a:srgbClr val="000000">
                <a:alpha val="43000"/>
              </a:srgbClr>
            </a:outerShdw>
          </a:effectLst>
        </p:spPr>
        <p:txBody>
          <a:bodyPr vert="horz" lIns="91440" tIns="45720" rIns="91440" bIns="45720" rtlCol="0" anchor="ctr">
            <a:noAutofit/>
          </a:bodyPr>
          <a:lstStyle>
            <a:lvl1pPr marL="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Aft>
                <a:spcPts val="600"/>
              </a:spcAft>
              <a:defRPr/>
            </a:pPr>
            <a:r>
              <a:rPr lang="en-US" sz="3400" b="1" i="1" dirty="0">
                <a:solidFill>
                  <a:schemeClr val="bg1"/>
                </a:solidFill>
                <a:ea typeface="Verdana" pitchFamily="34" charset="0"/>
                <a:cs typeface="Verdana"/>
              </a:rPr>
              <a:t>Principles to Actions</a:t>
            </a:r>
          </a:p>
          <a:p>
            <a:pPr lvl="0">
              <a:defRPr/>
            </a:pPr>
            <a:r>
              <a:rPr lang="en-US" sz="3400" b="1" i="1" dirty="0">
                <a:solidFill>
                  <a:schemeClr val="bg1"/>
                </a:solidFill>
                <a:ea typeface="Verdana" pitchFamily="34" charset="0"/>
                <a:cs typeface="Verdana"/>
              </a:rPr>
              <a:t>Effective Mathematics Teaching </a:t>
            </a:r>
            <a:r>
              <a:rPr lang="en-US" sz="3400" b="1" i="1" dirty="0" smtClean="0">
                <a:solidFill>
                  <a:schemeClr val="bg1"/>
                </a:solidFill>
                <a:ea typeface="Verdana" pitchFamily="34" charset="0"/>
                <a:cs typeface="Verdana"/>
              </a:rPr>
              <a:t>Practices</a:t>
            </a:r>
          </a:p>
          <a:p>
            <a:pPr lvl="0">
              <a:defRPr/>
            </a:pPr>
            <a:endParaRPr lang="en-US" sz="2400" b="1" dirty="0" smtClean="0">
              <a:solidFill>
                <a:srgbClr val="FFFFFF"/>
              </a:solidFill>
            </a:endParaRPr>
          </a:p>
          <a:p>
            <a:pPr marL="0" lvl="1">
              <a:spcBef>
                <a:spcPts val="400"/>
              </a:spcBef>
              <a:spcAft>
                <a:spcPts val="600"/>
              </a:spcAft>
              <a:defRPr/>
            </a:pPr>
            <a:r>
              <a:rPr lang="en-US" sz="3200" b="1" dirty="0">
                <a:solidFill>
                  <a:srgbClr val="FFFFFF"/>
                </a:solidFill>
                <a:ea typeface="Verdana" pitchFamily="34" charset="0"/>
                <a:cs typeface="Verdana" pitchFamily="34" charset="0"/>
              </a:rPr>
              <a:t>The Case </a:t>
            </a:r>
            <a:r>
              <a:rPr lang="en-US" sz="3200" b="1">
                <a:solidFill>
                  <a:srgbClr val="FFFFFF"/>
                </a:solidFill>
                <a:ea typeface="Verdana" pitchFamily="34" charset="0"/>
                <a:cs typeface="Verdana" pitchFamily="34" charset="0"/>
              </a:rPr>
              <a:t>of </a:t>
            </a:r>
            <a:r>
              <a:rPr lang="en-US" sz="3200" b="1" smtClean="0">
                <a:solidFill>
                  <a:srgbClr val="FFFFFF"/>
                </a:solidFill>
                <a:ea typeface="Verdana" pitchFamily="34" charset="0"/>
                <a:cs typeface="Verdana" pitchFamily="34" charset="0"/>
              </a:rPr>
              <a:t>Jeffrey </a:t>
            </a:r>
            <a:r>
              <a:rPr lang="en-US" sz="3200" b="1" dirty="0" smtClean="0">
                <a:solidFill>
                  <a:srgbClr val="FFFFFF"/>
                </a:solidFill>
                <a:ea typeface="Verdana" pitchFamily="34" charset="0"/>
                <a:cs typeface="Verdana" pitchFamily="34" charset="0"/>
              </a:rPr>
              <a:t>Ziegler</a:t>
            </a:r>
          </a:p>
          <a:p>
            <a:pPr marL="0" lvl="1">
              <a:spcBef>
                <a:spcPts val="400"/>
              </a:spcBef>
              <a:spcAft>
                <a:spcPts val="600"/>
              </a:spcAft>
              <a:defRPr/>
            </a:pPr>
            <a:r>
              <a:rPr lang="en-US" sz="3200" b="1" dirty="0" smtClean="0">
                <a:solidFill>
                  <a:srgbClr val="FFFFFF"/>
                </a:solidFill>
                <a:ea typeface="Verdana" pitchFamily="34" charset="0"/>
                <a:cs typeface="Verdana" pitchFamily="34" charset="0"/>
              </a:rPr>
              <a:t>and </a:t>
            </a:r>
            <a:r>
              <a:rPr lang="en-US" sz="3200" b="1" dirty="0">
                <a:solidFill>
                  <a:srgbClr val="FFFFFF"/>
                </a:solidFill>
                <a:ea typeface="Verdana" pitchFamily="34" charset="0"/>
                <a:cs typeface="Verdana" pitchFamily="34" charset="0"/>
              </a:rPr>
              <a:t>the </a:t>
            </a:r>
            <a:r>
              <a:rPr lang="en-US" sz="3200" b="1" dirty="0" smtClean="0">
                <a:solidFill>
                  <a:srgbClr val="FFFFFF"/>
                </a:solidFill>
                <a:ea typeface="Verdana" pitchFamily="34" charset="0"/>
                <a:cs typeface="Verdana" pitchFamily="34" charset="0"/>
              </a:rPr>
              <a:t>S-Pattern Task</a:t>
            </a:r>
            <a:endParaRPr lang="en-US" sz="3200" b="1" dirty="0">
              <a:solidFill>
                <a:srgbClr val="FFFFFF"/>
              </a:solidFill>
              <a:ea typeface="Verdana" pitchFamily="34" charset="0"/>
              <a:cs typeface="Verdana" pitchFamily="34" charset="0"/>
            </a:endParaRPr>
          </a:p>
          <a:p>
            <a:pPr marL="0" lvl="1">
              <a:spcBef>
                <a:spcPts val="400"/>
              </a:spcBef>
              <a:spcAft>
                <a:spcPts val="600"/>
              </a:spcAft>
              <a:defRPr/>
            </a:pPr>
            <a:endParaRPr lang="en-US" sz="3200" b="1" dirty="0">
              <a:solidFill>
                <a:srgbClr val="FFFFFF"/>
              </a:solidFill>
              <a:ea typeface="Verdana" pitchFamily="34" charset="0"/>
              <a:cs typeface="Verdana" pitchFamily="34" charset="0"/>
            </a:endParaRPr>
          </a:p>
          <a:p>
            <a:pPr marL="0" lvl="1">
              <a:spcBef>
                <a:spcPts val="400"/>
              </a:spcBef>
              <a:spcAft>
                <a:spcPts val="600"/>
              </a:spcAft>
              <a:defRPr/>
            </a:pPr>
            <a:r>
              <a:rPr lang="en-US" sz="3200" b="1" dirty="0" smtClean="0">
                <a:solidFill>
                  <a:srgbClr val="FFFFFF"/>
                </a:solidFill>
                <a:ea typeface="Verdana" pitchFamily="34" charset="0"/>
                <a:cs typeface="Verdana" pitchFamily="34" charset="0"/>
              </a:rPr>
              <a:t>11</a:t>
            </a:r>
            <a:r>
              <a:rPr lang="en-US" sz="3200" b="1" baseline="30000" dirty="0" smtClean="0">
                <a:solidFill>
                  <a:srgbClr val="FFFFFF"/>
                </a:solidFill>
                <a:ea typeface="Verdana" pitchFamily="34" charset="0"/>
                <a:cs typeface="Verdana" pitchFamily="34" charset="0"/>
              </a:rPr>
              <a:t>th</a:t>
            </a:r>
            <a:r>
              <a:rPr lang="en-US" sz="3200" b="1" dirty="0" smtClean="0">
                <a:solidFill>
                  <a:srgbClr val="FFFFFF"/>
                </a:solidFill>
                <a:ea typeface="Verdana" pitchFamily="34" charset="0"/>
                <a:cs typeface="Verdana" pitchFamily="34" charset="0"/>
              </a:rPr>
              <a:t> - 12</a:t>
            </a:r>
            <a:r>
              <a:rPr lang="en-US" sz="3200" b="1" baseline="30000" dirty="0" smtClean="0">
                <a:solidFill>
                  <a:srgbClr val="FFFFFF"/>
                </a:solidFill>
                <a:ea typeface="Verdana" pitchFamily="34" charset="0"/>
                <a:cs typeface="Verdana" pitchFamily="34" charset="0"/>
              </a:rPr>
              <a:t>th</a:t>
            </a:r>
            <a:r>
              <a:rPr lang="en-US" sz="3200" b="1" dirty="0" smtClean="0">
                <a:solidFill>
                  <a:srgbClr val="FFFFFF"/>
                </a:solidFill>
                <a:ea typeface="Verdana" pitchFamily="34" charset="0"/>
                <a:cs typeface="Verdana" pitchFamily="34" charset="0"/>
              </a:rPr>
              <a:t>  Grade</a:t>
            </a:r>
            <a:endParaRPr lang="en-US" sz="3200" b="1" dirty="0">
              <a:solidFill>
                <a:srgbClr val="FFFFFF"/>
              </a:solidFill>
              <a:ea typeface="Verdana" pitchFamily="34" charset="0"/>
              <a:cs typeface="Verdana"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02" y="6120018"/>
            <a:ext cx="2444798" cy="408943"/>
          </a:xfrm>
          <a:prstGeom prst="rect">
            <a:avLst/>
          </a:prstGeom>
        </p:spPr>
      </p:pic>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Support Productive Struggle </a:t>
            </a:r>
          </a:p>
          <a:p>
            <a:pPr lvl="0" algn="ctr">
              <a:spcBef>
                <a:spcPct val="0"/>
              </a:spcBef>
              <a:defRPr/>
            </a:pPr>
            <a:r>
              <a:rPr lang="en-US" sz="2800" b="1" dirty="0" smtClean="0">
                <a:solidFill>
                  <a:schemeClr val="tx2"/>
                </a:solidFill>
                <a:latin typeface="Verdana"/>
                <a:cs typeface="Verdana"/>
              </a:rPr>
              <a:t>in Learning Mathematics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581150"/>
            <a:ext cx="7659333" cy="4955203"/>
          </a:xfrm>
          <a:prstGeom prst="rect">
            <a:avLst/>
          </a:prstGeom>
        </p:spPr>
        <p:txBody>
          <a:bodyPr wrap="square">
            <a:spAutoFit/>
          </a:bodyPr>
          <a:lstStyle/>
          <a:p>
            <a:pPr marL="114300" indent="-114300">
              <a:buNone/>
            </a:pPr>
            <a:r>
              <a:rPr lang="en-US" sz="2000" dirty="0" smtClean="0">
                <a:solidFill>
                  <a:srgbClr val="1F497D"/>
                </a:solidFill>
                <a:latin typeface="Verdana"/>
                <a:cs typeface="Verdana"/>
              </a:rPr>
              <a:t>Productive Struggle should:</a:t>
            </a:r>
          </a:p>
          <a:p>
            <a:pPr marL="342900" indent="-342900">
              <a:buFont typeface="Arial"/>
              <a:buChar char="•"/>
            </a:pPr>
            <a:r>
              <a:rPr lang="en-US" sz="2000" dirty="0" smtClean="0">
                <a:solidFill>
                  <a:srgbClr val="1F497D"/>
                </a:solidFill>
                <a:latin typeface="Verdana"/>
                <a:cs typeface="Verdana"/>
              </a:rPr>
              <a:t>Be considered essential to learning mathematics with understanding;</a:t>
            </a:r>
          </a:p>
          <a:p>
            <a:pPr marL="342900" indent="-342900">
              <a:buFont typeface="Arial"/>
              <a:buChar char="•"/>
            </a:pPr>
            <a:r>
              <a:rPr lang="en-US" sz="2000" dirty="0" smtClean="0">
                <a:solidFill>
                  <a:srgbClr val="1F497D"/>
                </a:solidFill>
                <a:latin typeface="Verdana"/>
                <a:cs typeface="Verdana"/>
              </a:rPr>
              <a:t>Develop students’ capacity to persevere in the face of challenge; and</a:t>
            </a:r>
          </a:p>
          <a:p>
            <a:pPr marL="342900" indent="-342900">
              <a:buFont typeface="Arial"/>
              <a:buChar char="•"/>
            </a:pPr>
            <a:r>
              <a:rPr lang="en-US" sz="2000" dirty="0" smtClean="0">
                <a:solidFill>
                  <a:srgbClr val="1F497D"/>
                </a:solidFill>
                <a:latin typeface="Verdana"/>
                <a:cs typeface="Verdana"/>
              </a:rPr>
              <a:t>Help students realize that they are capable of doing well in mathematics with effort.</a:t>
            </a:r>
          </a:p>
          <a:p>
            <a:pPr marL="342900" indent="-342900">
              <a:lnSpc>
                <a:spcPct val="50000"/>
              </a:lnSpc>
              <a:buFont typeface="Arial"/>
              <a:buChar char="•"/>
            </a:pPr>
            <a:endParaRPr lang="en-US" sz="2000" i="1" dirty="0" smtClean="0">
              <a:solidFill>
                <a:schemeClr val="accent1">
                  <a:lumMod val="75000"/>
                </a:schemeClr>
              </a:solidFill>
              <a:latin typeface="Verdana"/>
              <a:ea typeface="ＭＳ Ｐゴシック" charset="0"/>
              <a:cs typeface="Verdana"/>
            </a:endParaRPr>
          </a:p>
          <a:p>
            <a:pPr marL="114300">
              <a:lnSpc>
                <a:spcPct val="90000"/>
              </a:lnSpc>
            </a:pPr>
            <a:endParaRPr lang="en-US" sz="2000" b="1" i="1" dirty="0" smtClean="0">
              <a:solidFill>
                <a:srgbClr val="604A7B"/>
              </a:solidFill>
              <a:latin typeface="Verdana"/>
              <a:cs typeface="Verdana"/>
            </a:endParaRPr>
          </a:p>
          <a:p>
            <a:pPr marL="114300">
              <a:lnSpc>
                <a:spcPct val="90000"/>
              </a:lnSpc>
            </a:pPr>
            <a:endParaRPr lang="en-US" sz="2000" b="1" i="1" dirty="0">
              <a:solidFill>
                <a:srgbClr val="604A7B"/>
              </a:solidFill>
              <a:latin typeface="Verdana"/>
              <a:cs typeface="Verdana"/>
            </a:endParaRPr>
          </a:p>
          <a:p>
            <a:pPr marL="114300">
              <a:lnSpc>
                <a:spcPct val="90000"/>
              </a:lnSpc>
            </a:pPr>
            <a:r>
              <a:rPr lang="en-US" sz="2000" b="1" i="1" dirty="0" smtClean="0">
                <a:solidFill>
                  <a:srgbClr val="604A7B"/>
                </a:solidFill>
                <a:latin typeface="Verdana"/>
                <a:cs typeface="Verdana"/>
              </a:rPr>
              <a:t>By struggling with important mathematics we mean the opposite of simply being presented information to be memorized or being asked only to practice what has been demonstrated.</a:t>
            </a:r>
          </a:p>
          <a:p>
            <a:pPr marL="114300" indent="0" algn="r">
              <a:buNone/>
            </a:pPr>
            <a:r>
              <a:rPr lang="en-US" b="1" dirty="0" smtClean="0">
                <a:solidFill>
                  <a:schemeClr val="accent4">
                    <a:lumMod val="75000"/>
                  </a:schemeClr>
                </a:solidFill>
                <a:latin typeface="Verdana"/>
                <a:cs typeface="Verdana"/>
              </a:rPr>
              <a:t>Hiebert &amp; Grouws, 2007, pp. 387-388</a:t>
            </a: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3295276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smtClean="0"/>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914400" y="120648"/>
            <a:ext cx="8229600" cy="1143000"/>
          </a:xfrm>
        </p:spPr>
        <p:txBody>
          <a:bodyPr>
            <a:noAutofit/>
          </a:bodyPr>
          <a:lstStyle/>
          <a:p>
            <a:r>
              <a:rPr lang="en-US" sz="3200" b="1" dirty="0" smtClean="0">
                <a:solidFill>
                  <a:srgbClr val="003366"/>
                </a:solidFill>
                <a:latin typeface="Verdana"/>
                <a:cs typeface="Verdana"/>
              </a:rPr>
              <a:t>Lens for Watching the Video </a:t>
            </a:r>
            <a:br>
              <a:rPr lang="en-US" sz="3200" b="1" dirty="0" smtClean="0">
                <a:solidFill>
                  <a:srgbClr val="003366"/>
                </a:solidFill>
                <a:latin typeface="Verdana"/>
                <a:cs typeface="Verdana"/>
              </a:rPr>
            </a:br>
            <a:r>
              <a:rPr lang="en-US" sz="3200" b="1" dirty="0" smtClean="0">
                <a:solidFill>
                  <a:srgbClr val="003366"/>
                </a:solidFill>
                <a:latin typeface="Verdana"/>
                <a:cs typeface="Verdana"/>
              </a:rPr>
              <a:t>Clip 2</a:t>
            </a:r>
            <a:endParaRPr lang="en-US" sz="3200" b="1" dirty="0">
              <a:solidFill>
                <a:srgbClr val="003366"/>
              </a:solidFill>
              <a:latin typeface="Verdana"/>
              <a:cs typeface="Verdana"/>
            </a:endParaRPr>
          </a:p>
        </p:txBody>
      </p:sp>
      <p:sp>
        <p:nvSpPr>
          <p:cNvPr id="8" name="Content Placeholder 7"/>
          <p:cNvSpPr>
            <a:spLocks noGrp="1"/>
          </p:cNvSpPr>
          <p:nvPr>
            <p:ph idx="1"/>
          </p:nvPr>
        </p:nvSpPr>
        <p:spPr>
          <a:xfrm>
            <a:off x="998776" y="2328525"/>
            <a:ext cx="8229600" cy="4525963"/>
          </a:xfrm>
        </p:spPr>
        <p:txBody>
          <a:bodyPr>
            <a:normAutofit/>
          </a:bodyPr>
          <a:lstStyle/>
          <a:p>
            <a:pPr marL="0" indent="0">
              <a:buNone/>
            </a:pPr>
            <a:r>
              <a:rPr lang="en-US" sz="2400" dirty="0" smtClean="0">
                <a:solidFill>
                  <a:srgbClr val="003366"/>
                </a:solidFill>
                <a:latin typeface="Verdana"/>
                <a:cs typeface="Verdana"/>
              </a:rPr>
              <a:t>In the second video clip Mr. Ziegler visits Groups 1 and 2 for a second time. </a:t>
            </a:r>
          </a:p>
          <a:p>
            <a:pPr marL="0" indent="0">
              <a:buNone/>
            </a:pPr>
            <a:endParaRPr lang="en-US" sz="2400" dirty="0">
              <a:solidFill>
                <a:srgbClr val="003366"/>
              </a:solidFill>
              <a:latin typeface="Verdana"/>
              <a:cs typeface="Verdana"/>
            </a:endParaRPr>
          </a:p>
          <a:p>
            <a:pPr marL="0" indent="0">
              <a:buNone/>
            </a:pPr>
            <a:r>
              <a:rPr lang="en-US" sz="2400" dirty="0" smtClean="0">
                <a:solidFill>
                  <a:srgbClr val="003366"/>
                </a:solidFill>
                <a:latin typeface="Verdana"/>
                <a:cs typeface="Verdana"/>
              </a:rPr>
              <a:t>Considering the teacher’s actions and interactions with Groups 1 and 2 in both clips, identify what the teacher does to support his student’s productive struggle.</a:t>
            </a:r>
            <a:endParaRPr lang="en-US" sz="2400" b="1" i="1" dirty="0">
              <a:solidFill>
                <a:srgbClr val="003366"/>
              </a:solidFill>
              <a:latin typeface="Verdana"/>
              <a:ea typeface="ＭＳ Ｐゴシック" charset="0"/>
              <a:cs typeface="Verdana"/>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02" y="6120018"/>
            <a:ext cx="2444798" cy="408943"/>
          </a:xfrm>
          <a:prstGeom prst="rect">
            <a:avLst/>
          </a:prstGeom>
        </p:spPr>
      </p:pic>
    </p:spTree>
    <p:extLst>
      <p:ext uri="{BB962C8B-B14F-4D97-AF65-F5344CB8AC3E}">
        <p14:creationId xmlns:p14="http://schemas.microsoft.com/office/powerpoint/2010/main" val="3964172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chemeClr val="tx2"/>
                </a:solidFill>
                <a:latin typeface="Verdana"/>
                <a:cs typeface="Verdana"/>
              </a:rPr>
              <a:t>Effective</a:t>
            </a:r>
            <a:r>
              <a:rPr lang="en-US" sz="2800" b="1" dirty="0" smtClean="0">
                <a:solidFill>
                  <a:schemeClr val="tx2"/>
                </a:solidFill>
                <a:latin typeface="Verdana"/>
                <a:cs typeface="Verdana"/>
              </a:rPr>
              <a:t> </a:t>
            </a:r>
          </a:p>
          <a:p>
            <a:pPr lvl="0" algn="ctr">
              <a:spcBef>
                <a:spcPct val="0"/>
              </a:spcBef>
              <a:defRPr/>
            </a:pPr>
            <a:r>
              <a:rPr lang="en-US" sz="2800" b="1" dirty="0" smtClean="0">
                <a:solidFill>
                  <a:schemeClr val="tx2"/>
                </a:solidFill>
                <a:latin typeface="Verdana"/>
                <a:cs typeface="Verdana"/>
              </a:rPr>
              <a:t>Mathematics Teaching Practices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597864" y="1581150"/>
            <a:ext cx="7286625" cy="4191000"/>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000" dirty="0" smtClean="0">
                <a:solidFill>
                  <a:srgbClr val="1F497D"/>
                </a:solidFill>
                <a:latin typeface="Verdana"/>
                <a:cs typeface="Verdana"/>
              </a:rPr>
              <a:t>Establish mathematics </a:t>
            </a:r>
            <a:r>
              <a:rPr lang="en-US" sz="2000" b="1" dirty="0" smtClean="0">
                <a:solidFill>
                  <a:schemeClr val="tx2"/>
                </a:solidFill>
                <a:latin typeface="Verdana"/>
                <a:cs typeface="Verdana"/>
              </a:rPr>
              <a:t>goals</a:t>
            </a:r>
            <a:r>
              <a:rPr lang="en-US" sz="2000" dirty="0" smtClean="0">
                <a:solidFill>
                  <a:srgbClr val="1F497D"/>
                </a:solidFill>
                <a:latin typeface="Verdana"/>
                <a:cs typeface="Verdana"/>
              </a:rPr>
              <a:t> to focus learning.</a:t>
            </a:r>
          </a:p>
          <a:p>
            <a:pPr marL="693738" lvl="0" indent="-579438">
              <a:spcAft>
                <a:spcPts val="600"/>
              </a:spcAft>
              <a:buFont typeface="+mj-lt"/>
              <a:buAutoNum type="arabicPeriod"/>
            </a:pPr>
            <a:r>
              <a:rPr lang="en-US" sz="2000" dirty="0" smtClean="0">
                <a:solidFill>
                  <a:srgbClr val="1F497D"/>
                </a:solidFill>
                <a:latin typeface="Verdana"/>
                <a:cs typeface="Verdana"/>
              </a:rPr>
              <a:t>Implement </a:t>
            </a:r>
            <a:r>
              <a:rPr lang="en-US" sz="2000" b="1" dirty="0" smtClean="0">
                <a:solidFill>
                  <a:schemeClr val="tx2"/>
                </a:solidFill>
                <a:latin typeface="Verdana"/>
                <a:cs typeface="Verdana"/>
              </a:rPr>
              <a:t>tasks</a:t>
            </a:r>
            <a:r>
              <a:rPr lang="en-US" sz="2000" dirty="0" smtClean="0">
                <a:solidFill>
                  <a:srgbClr val="1F497D"/>
                </a:solidFill>
                <a:latin typeface="Verdana"/>
                <a:cs typeface="Verdana"/>
              </a:rPr>
              <a:t> that promote reasoning and problem solving. </a:t>
            </a:r>
          </a:p>
          <a:p>
            <a:pPr marL="693738" lvl="0" indent="-579438">
              <a:spcAft>
                <a:spcPts val="600"/>
              </a:spcAft>
              <a:buFont typeface="+mj-lt"/>
              <a:buAutoNum type="arabicPeriod"/>
            </a:pPr>
            <a:r>
              <a:rPr lang="en-US" sz="2000" dirty="0" smtClean="0">
                <a:solidFill>
                  <a:srgbClr val="1F497D"/>
                </a:solidFill>
                <a:latin typeface="Verdana"/>
                <a:cs typeface="Verdana"/>
              </a:rPr>
              <a:t>Use and connect mathematical </a:t>
            </a:r>
            <a:r>
              <a:rPr lang="en-US" sz="2000" b="1" dirty="0" smtClean="0">
                <a:solidFill>
                  <a:schemeClr val="tx2"/>
                </a:solidFill>
                <a:latin typeface="Verdana"/>
                <a:cs typeface="Verdana"/>
              </a:rPr>
              <a:t>representations.</a:t>
            </a:r>
          </a:p>
          <a:p>
            <a:pPr marL="693738" lvl="0" indent="-579438">
              <a:spcAft>
                <a:spcPts val="600"/>
              </a:spcAft>
              <a:buFont typeface="+mj-lt"/>
              <a:buAutoNum type="arabicPeriod"/>
            </a:pPr>
            <a:r>
              <a:rPr lang="en-US" sz="2000" dirty="0" smtClean="0">
                <a:solidFill>
                  <a:srgbClr val="1F497D"/>
                </a:solidFill>
                <a:latin typeface="Verdana"/>
                <a:cs typeface="Verdana"/>
              </a:rPr>
              <a:t>Facilitate meaningful mathematical </a:t>
            </a:r>
            <a:r>
              <a:rPr lang="en-US" sz="2000" b="1" dirty="0" smtClean="0">
                <a:solidFill>
                  <a:schemeClr val="tx2"/>
                </a:solidFill>
                <a:latin typeface="Verdana"/>
                <a:cs typeface="Verdana"/>
              </a:rPr>
              <a:t>discourse</a:t>
            </a:r>
            <a:r>
              <a:rPr lang="en-US" sz="2000" i="1" dirty="0" smtClean="0">
                <a:solidFill>
                  <a:schemeClr val="tx2"/>
                </a:solidFill>
                <a:latin typeface="Verdana"/>
                <a:cs typeface="Verdana"/>
              </a:rPr>
              <a:t>. </a:t>
            </a:r>
          </a:p>
          <a:p>
            <a:pPr marL="693738" lvl="0" indent="-579438">
              <a:spcAft>
                <a:spcPts val="600"/>
              </a:spcAft>
              <a:buFont typeface="+mj-lt"/>
              <a:buAutoNum type="arabicPeriod"/>
            </a:pPr>
            <a:r>
              <a:rPr lang="en-US" sz="2000" dirty="0" smtClean="0">
                <a:solidFill>
                  <a:schemeClr val="accent1">
                    <a:lumMod val="50000"/>
                  </a:schemeClr>
                </a:solidFill>
                <a:latin typeface="Verdana"/>
                <a:cs typeface="Verdana"/>
              </a:rPr>
              <a:t>Pose purposeful </a:t>
            </a:r>
            <a:r>
              <a:rPr lang="en-US" sz="2000" b="1" dirty="0" smtClean="0">
                <a:solidFill>
                  <a:schemeClr val="accent1">
                    <a:lumMod val="50000"/>
                  </a:schemeClr>
                </a:solidFill>
                <a:latin typeface="Verdana"/>
                <a:cs typeface="Verdana"/>
              </a:rPr>
              <a:t>questions</a:t>
            </a:r>
            <a:r>
              <a:rPr lang="en-US" sz="2000" dirty="0" smtClean="0">
                <a:solidFill>
                  <a:schemeClr val="accent1">
                    <a:lumMod val="50000"/>
                  </a:schemeClr>
                </a:solidFill>
                <a:latin typeface="Verdana"/>
                <a:cs typeface="Verdana"/>
              </a:rPr>
              <a:t>.</a:t>
            </a:r>
          </a:p>
          <a:p>
            <a:pPr marL="693738" lvl="0" indent="-579438">
              <a:spcAft>
                <a:spcPts val="600"/>
              </a:spcAft>
              <a:buFont typeface="+mj-lt"/>
              <a:buAutoNum type="arabicPeriod"/>
            </a:pPr>
            <a:r>
              <a:rPr lang="en-US" sz="2000" dirty="0" smtClean="0">
                <a:solidFill>
                  <a:srgbClr val="1F497D"/>
                </a:solidFill>
                <a:latin typeface="Verdana"/>
                <a:cs typeface="Verdana"/>
              </a:rPr>
              <a:t>Build </a:t>
            </a:r>
            <a:r>
              <a:rPr lang="en-US" sz="2000" b="1" dirty="0" smtClean="0">
                <a:solidFill>
                  <a:schemeClr val="tx2"/>
                </a:solidFill>
                <a:latin typeface="Verdana"/>
                <a:cs typeface="Verdana"/>
              </a:rPr>
              <a:t>procedural fluency </a:t>
            </a:r>
            <a:r>
              <a:rPr lang="en-US" sz="2000" dirty="0" smtClean="0">
                <a:solidFill>
                  <a:srgbClr val="1F497D"/>
                </a:solidFill>
                <a:latin typeface="Verdana"/>
                <a:cs typeface="Verdana"/>
              </a:rPr>
              <a:t>from conceptual understanding.</a:t>
            </a:r>
          </a:p>
          <a:p>
            <a:pPr marL="804863" lvl="0" indent="-696913">
              <a:spcAft>
                <a:spcPts val="600"/>
              </a:spcAft>
              <a:buFont typeface="+mj-lt"/>
              <a:buAutoNum type="arabicPeriod"/>
            </a:pPr>
            <a:r>
              <a:rPr lang="en-US" sz="2000" b="1" i="1" dirty="0" smtClean="0">
                <a:solidFill>
                  <a:schemeClr val="accent4">
                    <a:lumMod val="75000"/>
                  </a:schemeClr>
                </a:solidFill>
                <a:latin typeface="Verdana"/>
                <a:cs typeface="Verdana"/>
              </a:rPr>
              <a:t>Support productive struggle in learning mathematics. </a:t>
            </a:r>
          </a:p>
          <a:p>
            <a:pPr marL="693738" lvl="0" indent="-579438">
              <a:spcAft>
                <a:spcPts val="600"/>
              </a:spcAft>
              <a:buFont typeface="+mj-lt"/>
              <a:buAutoNum type="arabicPeriod"/>
            </a:pPr>
            <a:r>
              <a:rPr lang="en-US" sz="2000" b="1" dirty="0" smtClean="0">
                <a:solidFill>
                  <a:schemeClr val="tx2"/>
                </a:solidFill>
                <a:latin typeface="Verdana"/>
                <a:cs typeface="Verdana"/>
              </a:rPr>
              <a:t>Elicit and use evidence </a:t>
            </a:r>
            <a:r>
              <a:rPr lang="en-US" sz="2000" dirty="0" smtClean="0">
                <a:solidFill>
                  <a:srgbClr val="1F497D"/>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7" name="Bent Arrow 6"/>
          <p:cNvSpPr/>
          <p:nvPr/>
        </p:nvSpPr>
        <p:spPr>
          <a:xfrm>
            <a:off x="921022" y="1581150"/>
            <a:ext cx="552208" cy="3100844"/>
          </a:xfrm>
          <a:prstGeom prst="bentArrow">
            <a:avLst/>
          </a:prstGeom>
          <a:solidFill>
            <a:srgbClr val="40315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a:off x="1100022" y="2067048"/>
            <a:ext cx="373207" cy="261494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a:off x="1249278" y="2764369"/>
            <a:ext cx="369128" cy="1917625"/>
          </a:xfrm>
          <a:prstGeom prst="bentArrow">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a:off x="1373633" y="3511496"/>
            <a:ext cx="344367" cy="1170498"/>
          </a:xfrm>
          <a:prstGeom prst="bent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flipV="1">
            <a:off x="1498126" y="4681994"/>
            <a:ext cx="323682" cy="846743"/>
          </a:xfrm>
          <a:prstGeom prst="ben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9448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Support Productive Struggle In Learning Mathematics:</a:t>
            </a:r>
          </a:p>
          <a:p>
            <a:pPr lvl="0" algn="ctr">
              <a:spcBef>
                <a:spcPct val="0"/>
              </a:spcBef>
              <a:defRPr/>
            </a:pPr>
            <a:r>
              <a:rPr lang="en-US" sz="2800" b="1" dirty="0" smtClean="0">
                <a:solidFill>
                  <a:schemeClr val="tx2"/>
                </a:solidFill>
                <a:latin typeface="Verdana"/>
                <a:ea typeface="Verdana" pitchFamily="34" charset="0"/>
                <a:cs typeface="Verdana"/>
              </a:rPr>
              <a:t>Teacher and Student Actions</a:t>
            </a: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Content Placeholder 9"/>
          <p:cNvSpPr>
            <a:spLocks noGrp="1"/>
          </p:cNvSpPr>
          <p:nvPr>
            <p:ph sz="half" idx="1"/>
          </p:nvPr>
        </p:nvSpPr>
        <p:spPr>
          <a:xfrm>
            <a:off x="888999" y="1471562"/>
            <a:ext cx="4038600" cy="5246147"/>
          </a:xfrm>
        </p:spPr>
        <p:txBody>
          <a:bodyPr>
            <a:noAutofit/>
          </a:bodyPr>
          <a:lstStyle/>
          <a:p>
            <a:pPr marL="0" indent="0">
              <a:buNone/>
            </a:pPr>
            <a:r>
              <a:rPr lang="en-US" sz="1800" b="1" u="sng" dirty="0" smtClean="0">
                <a:solidFill>
                  <a:schemeClr val="tx2"/>
                </a:solidFill>
              </a:rPr>
              <a:t>What are teachers doing?</a:t>
            </a:r>
            <a:endParaRPr lang="en-US" sz="1800" dirty="0" smtClean="0">
              <a:solidFill>
                <a:schemeClr val="tx2"/>
              </a:solidFill>
            </a:endParaRPr>
          </a:p>
          <a:p>
            <a:r>
              <a:rPr lang="en-US" sz="1800" dirty="0" smtClean="0">
                <a:solidFill>
                  <a:schemeClr val="tx2"/>
                </a:solidFill>
              </a:rPr>
              <a:t>Anticipating </a:t>
            </a:r>
            <a:r>
              <a:rPr lang="en-US" sz="1800" dirty="0">
                <a:solidFill>
                  <a:schemeClr val="tx2"/>
                </a:solidFill>
              </a:rPr>
              <a:t>what students might </a:t>
            </a:r>
            <a:r>
              <a:rPr lang="en-US" sz="1800" dirty="0" smtClean="0">
                <a:solidFill>
                  <a:schemeClr val="tx2"/>
                </a:solidFill>
              </a:rPr>
              <a:t>struggle with </a:t>
            </a:r>
            <a:r>
              <a:rPr lang="en-US" sz="1800" dirty="0">
                <a:solidFill>
                  <a:schemeClr val="tx2"/>
                </a:solidFill>
              </a:rPr>
              <a:t>during a lesson and being </a:t>
            </a:r>
            <a:r>
              <a:rPr lang="en-US" sz="1800" dirty="0" smtClean="0">
                <a:solidFill>
                  <a:schemeClr val="tx2"/>
                </a:solidFill>
              </a:rPr>
              <a:t>prepared to </a:t>
            </a:r>
            <a:r>
              <a:rPr lang="en-US" sz="1800" dirty="0">
                <a:solidFill>
                  <a:schemeClr val="tx2"/>
                </a:solidFill>
              </a:rPr>
              <a:t>support them productively through </a:t>
            </a:r>
            <a:r>
              <a:rPr lang="en-US" sz="1800" dirty="0" smtClean="0">
                <a:solidFill>
                  <a:schemeClr val="tx2"/>
                </a:solidFill>
              </a:rPr>
              <a:t>the struggle.</a:t>
            </a:r>
            <a:endParaRPr lang="en-US" sz="1800" dirty="0">
              <a:solidFill>
                <a:schemeClr val="tx2"/>
              </a:solidFill>
            </a:endParaRPr>
          </a:p>
          <a:p>
            <a:r>
              <a:rPr lang="en-US" sz="1800" dirty="0">
                <a:solidFill>
                  <a:schemeClr val="tx2"/>
                </a:solidFill>
              </a:rPr>
              <a:t>Giving students time to struggle </a:t>
            </a:r>
            <a:r>
              <a:rPr lang="en-US" sz="1800" dirty="0" smtClean="0">
                <a:solidFill>
                  <a:schemeClr val="tx2"/>
                </a:solidFill>
              </a:rPr>
              <a:t>with tasks</a:t>
            </a:r>
            <a:r>
              <a:rPr lang="en-US" sz="1800" dirty="0">
                <a:solidFill>
                  <a:schemeClr val="tx2"/>
                </a:solidFill>
              </a:rPr>
              <a:t>, and asking questions that </a:t>
            </a:r>
            <a:r>
              <a:rPr lang="en-US" sz="1800" dirty="0" smtClean="0">
                <a:solidFill>
                  <a:schemeClr val="tx2"/>
                </a:solidFill>
              </a:rPr>
              <a:t>scaffold students</a:t>
            </a:r>
            <a:r>
              <a:rPr lang="en-US" sz="1800" dirty="0">
                <a:solidFill>
                  <a:schemeClr val="tx2"/>
                </a:solidFill>
              </a:rPr>
              <a:t>’ thinking without stepping in </a:t>
            </a:r>
            <a:r>
              <a:rPr lang="en-US" sz="1800" dirty="0" smtClean="0">
                <a:solidFill>
                  <a:schemeClr val="tx2"/>
                </a:solidFill>
              </a:rPr>
              <a:t>to do </a:t>
            </a:r>
            <a:r>
              <a:rPr lang="en-US" sz="1800" dirty="0">
                <a:solidFill>
                  <a:schemeClr val="tx2"/>
                </a:solidFill>
              </a:rPr>
              <a:t>the work for them</a:t>
            </a:r>
            <a:r>
              <a:rPr lang="en-US" sz="1800" dirty="0" smtClean="0">
                <a:solidFill>
                  <a:schemeClr val="tx2"/>
                </a:solidFill>
              </a:rPr>
              <a:t>.</a:t>
            </a:r>
            <a:endParaRPr lang="en-US" sz="1800" dirty="0">
              <a:solidFill>
                <a:schemeClr val="tx2"/>
              </a:solidFill>
            </a:endParaRPr>
          </a:p>
          <a:p>
            <a:r>
              <a:rPr lang="en-US" sz="1800" dirty="0">
                <a:solidFill>
                  <a:schemeClr val="tx2"/>
                </a:solidFill>
              </a:rPr>
              <a:t>Helping students realize that </a:t>
            </a:r>
            <a:r>
              <a:rPr lang="en-US" sz="1800" dirty="0" smtClean="0">
                <a:solidFill>
                  <a:schemeClr val="tx2"/>
                </a:solidFill>
              </a:rPr>
              <a:t>confusion and </a:t>
            </a:r>
            <a:r>
              <a:rPr lang="en-US" sz="1800" dirty="0">
                <a:solidFill>
                  <a:schemeClr val="tx2"/>
                </a:solidFill>
              </a:rPr>
              <a:t>errors are a natural part of learning</a:t>
            </a:r>
            <a:r>
              <a:rPr lang="en-US" sz="1800" dirty="0" smtClean="0">
                <a:solidFill>
                  <a:schemeClr val="tx2"/>
                </a:solidFill>
              </a:rPr>
              <a:t>, by </a:t>
            </a:r>
            <a:r>
              <a:rPr lang="en-US" sz="1800" dirty="0">
                <a:solidFill>
                  <a:schemeClr val="tx2"/>
                </a:solidFill>
              </a:rPr>
              <a:t>facilitating discussions on mistakes</a:t>
            </a:r>
            <a:r>
              <a:rPr lang="en-US" sz="1800" dirty="0" smtClean="0">
                <a:solidFill>
                  <a:schemeClr val="tx2"/>
                </a:solidFill>
              </a:rPr>
              <a:t>, misconceptions</a:t>
            </a:r>
            <a:r>
              <a:rPr lang="en-US" sz="1800" dirty="0">
                <a:solidFill>
                  <a:schemeClr val="tx2"/>
                </a:solidFill>
              </a:rPr>
              <a:t>, and struggles</a:t>
            </a:r>
            <a:r>
              <a:rPr lang="en-US" sz="1800" dirty="0" smtClean="0">
                <a:solidFill>
                  <a:schemeClr val="tx2"/>
                </a:solidFill>
              </a:rPr>
              <a:t>.</a:t>
            </a:r>
            <a:endParaRPr lang="en-US" sz="1800" dirty="0">
              <a:solidFill>
                <a:schemeClr val="tx2"/>
              </a:solidFill>
            </a:endParaRPr>
          </a:p>
          <a:p>
            <a:r>
              <a:rPr lang="en-US" sz="1800" dirty="0">
                <a:solidFill>
                  <a:schemeClr val="tx2"/>
                </a:solidFill>
              </a:rPr>
              <a:t>Praising students for their efforts </a:t>
            </a:r>
            <a:r>
              <a:rPr lang="en-US" sz="1800" dirty="0" smtClean="0">
                <a:solidFill>
                  <a:schemeClr val="tx2"/>
                </a:solidFill>
              </a:rPr>
              <a:t>in making </a:t>
            </a:r>
            <a:r>
              <a:rPr lang="en-US" sz="1800" dirty="0">
                <a:solidFill>
                  <a:schemeClr val="tx2"/>
                </a:solidFill>
              </a:rPr>
              <a:t>sense of mathematical </a:t>
            </a:r>
            <a:r>
              <a:rPr lang="en-US" sz="1800" dirty="0" smtClean="0">
                <a:solidFill>
                  <a:schemeClr val="tx2"/>
                </a:solidFill>
              </a:rPr>
              <a:t>ideas and </a:t>
            </a:r>
            <a:r>
              <a:rPr lang="en-US" sz="1800" dirty="0">
                <a:solidFill>
                  <a:schemeClr val="tx2"/>
                </a:solidFill>
              </a:rPr>
              <a:t>perseverance in reasoning </a:t>
            </a:r>
            <a:r>
              <a:rPr lang="en-US" sz="1800" dirty="0" smtClean="0">
                <a:solidFill>
                  <a:schemeClr val="tx2"/>
                </a:solidFill>
              </a:rPr>
              <a:t>through problems</a:t>
            </a:r>
            <a:r>
              <a:rPr lang="en-US" sz="1800" dirty="0">
                <a:solidFill>
                  <a:schemeClr val="tx2"/>
                </a:solidFill>
              </a:rPr>
              <a:t>.</a:t>
            </a:r>
          </a:p>
        </p:txBody>
      </p:sp>
      <p:sp>
        <p:nvSpPr>
          <p:cNvPr id="12" name="Content Placeholder 11"/>
          <p:cNvSpPr>
            <a:spLocks noGrp="1"/>
          </p:cNvSpPr>
          <p:nvPr>
            <p:ph sz="half" idx="2"/>
          </p:nvPr>
        </p:nvSpPr>
        <p:spPr>
          <a:xfrm>
            <a:off x="4648200" y="1462509"/>
            <a:ext cx="4495800" cy="5257800"/>
          </a:xfrm>
        </p:spPr>
        <p:txBody>
          <a:bodyPr>
            <a:normAutofit/>
          </a:bodyPr>
          <a:lstStyle/>
          <a:p>
            <a:pPr marL="0" indent="0">
              <a:buNone/>
            </a:pPr>
            <a:r>
              <a:rPr lang="en-US" sz="1800" b="1" u="sng" dirty="0" smtClean="0">
                <a:solidFill>
                  <a:srgbClr val="1F497D"/>
                </a:solidFill>
              </a:rPr>
              <a:t>What are students doing?</a:t>
            </a:r>
            <a:endParaRPr lang="en-US" sz="1800" dirty="0">
              <a:solidFill>
                <a:srgbClr val="1F497D"/>
              </a:solidFill>
            </a:endParaRPr>
          </a:p>
          <a:p>
            <a:r>
              <a:rPr lang="en-US" sz="1800" dirty="0" smtClean="0">
                <a:solidFill>
                  <a:srgbClr val="1F497D"/>
                </a:solidFill>
              </a:rPr>
              <a:t>Struggling </a:t>
            </a:r>
            <a:r>
              <a:rPr lang="en-US" sz="1800" dirty="0">
                <a:solidFill>
                  <a:srgbClr val="1F497D"/>
                </a:solidFill>
              </a:rPr>
              <a:t>at times with </a:t>
            </a:r>
            <a:r>
              <a:rPr lang="en-US" sz="1800" dirty="0" smtClean="0">
                <a:solidFill>
                  <a:srgbClr val="1F497D"/>
                </a:solidFill>
              </a:rPr>
              <a:t>mathematics tasks </a:t>
            </a:r>
            <a:r>
              <a:rPr lang="en-US" sz="1800" dirty="0">
                <a:solidFill>
                  <a:srgbClr val="1F497D"/>
                </a:solidFill>
              </a:rPr>
              <a:t>but knowing that breakthroughs </a:t>
            </a:r>
            <a:r>
              <a:rPr lang="en-US" sz="1800" dirty="0" smtClean="0">
                <a:solidFill>
                  <a:srgbClr val="1F497D"/>
                </a:solidFill>
              </a:rPr>
              <a:t>often emerge </a:t>
            </a:r>
            <a:r>
              <a:rPr lang="en-US" sz="1800" dirty="0">
                <a:solidFill>
                  <a:srgbClr val="1F497D"/>
                </a:solidFill>
              </a:rPr>
              <a:t>from confusion and struggle</a:t>
            </a:r>
            <a:r>
              <a:rPr lang="en-US" sz="1800" dirty="0" smtClean="0">
                <a:solidFill>
                  <a:srgbClr val="1F497D"/>
                </a:solidFill>
              </a:rPr>
              <a:t>.</a:t>
            </a:r>
            <a:endParaRPr lang="en-US" sz="1800" dirty="0">
              <a:solidFill>
                <a:srgbClr val="1F497D"/>
              </a:solidFill>
            </a:endParaRPr>
          </a:p>
          <a:p>
            <a:r>
              <a:rPr lang="en-US" sz="1800" dirty="0">
                <a:solidFill>
                  <a:srgbClr val="1F497D"/>
                </a:solidFill>
              </a:rPr>
              <a:t>Asking questions that are related to </a:t>
            </a:r>
            <a:r>
              <a:rPr lang="en-US" sz="1800" dirty="0" smtClean="0">
                <a:solidFill>
                  <a:srgbClr val="1F497D"/>
                </a:solidFill>
              </a:rPr>
              <a:t>the sources </a:t>
            </a:r>
            <a:r>
              <a:rPr lang="en-US" sz="1800" dirty="0">
                <a:solidFill>
                  <a:srgbClr val="1F497D"/>
                </a:solidFill>
              </a:rPr>
              <a:t>of their struggles and will </a:t>
            </a:r>
            <a:r>
              <a:rPr lang="en-US" sz="1800" dirty="0" smtClean="0">
                <a:solidFill>
                  <a:srgbClr val="1F497D"/>
                </a:solidFill>
              </a:rPr>
              <a:t>help them </a:t>
            </a:r>
            <a:r>
              <a:rPr lang="en-US" sz="1800" dirty="0">
                <a:solidFill>
                  <a:srgbClr val="1F497D"/>
                </a:solidFill>
              </a:rPr>
              <a:t>make progress in </a:t>
            </a:r>
            <a:r>
              <a:rPr lang="en-US" sz="1800" dirty="0" smtClean="0">
                <a:solidFill>
                  <a:srgbClr val="1F497D"/>
                </a:solidFill>
              </a:rPr>
              <a:t>understanding and </a:t>
            </a:r>
            <a:r>
              <a:rPr lang="en-US" sz="1800" dirty="0">
                <a:solidFill>
                  <a:srgbClr val="1F497D"/>
                </a:solidFill>
              </a:rPr>
              <a:t>solving tasks</a:t>
            </a:r>
            <a:r>
              <a:rPr lang="en-US" sz="1800" dirty="0" smtClean="0">
                <a:solidFill>
                  <a:srgbClr val="1F497D"/>
                </a:solidFill>
              </a:rPr>
              <a:t>.</a:t>
            </a:r>
            <a:endParaRPr lang="en-US" sz="1800" dirty="0">
              <a:solidFill>
                <a:srgbClr val="1F497D"/>
              </a:solidFill>
            </a:endParaRPr>
          </a:p>
          <a:p>
            <a:r>
              <a:rPr lang="en-US" sz="1800" dirty="0">
                <a:solidFill>
                  <a:srgbClr val="1F497D"/>
                </a:solidFill>
              </a:rPr>
              <a:t>Persevering in solving problems </a:t>
            </a:r>
            <a:r>
              <a:rPr lang="en-US" sz="1800" dirty="0" smtClean="0">
                <a:solidFill>
                  <a:srgbClr val="1F497D"/>
                </a:solidFill>
              </a:rPr>
              <a:t>and realizing </a:t>
            </a:r>
            <a:r>
              <a:rPr lang="en-US" sz="1800" dirty="0">
                <a:solidFill>
                  <a:srgbClr val="1F497D"/>
                </a:solidFill>
              </a:rPr>
              <a:t>that is acceptable to say, “I </a:t>
            </a:r>
            <a:r>
              <a:rPr lang="en-US" sz="1800" dirty="0" smtClean="0">
                <a:solidFill>
                  <a:srgbClr val="1F497D"/>
                </a:solidFill>
              </a:rPr>
              <a:t>don’t know </a:t>
            </a:r>
            <a:r>
              <a:rPr lang="en-US" sz="1800" dirty="0">
                <a:solidFill>
                  <a:srgbClr val="1F497D"/>
                </a:solidFill>
              </a:rPr>
              <a:t>how to proceed here,” but it is </a:t>
            </a:r>
            <a:r>
              <a:rPr lang="en-US" sz="1800" dirty="0" smtClean="0">
                <a:solidFill>
                  <a:srgbClr val="1F497D"/>
                </a:solidFill>
              </a:rPr>
              <a:t>not acceptable </a:t>
            </a:r>
            <a:r>
              <a:rPr lang="en-US" sz="1800" dirty="0">
                <a:solidFill>
                  <a:srgbClr val="1F497D"/>
                </a:solidFill>
              </a:rPr>
              <a:t>to give up</a:t>
            </a:r>
            <a:r>
              <a:rPr lang="en-US" sz="1800" dirty="0" smtClean="0">
                <a:solidFill>
                  <a:srgbClr val="1F497D"/>
                </a:solidFill>
              </a:rPr>
              <a:t>.</a:t>
            </a:r>
            <a:endParaRPr lang="en-US" sz="1800" dirty="0">
              <a:solidFill>
                <a:srgbClr val="1F497D"/>
              </a:solidFill>
            </a:endParaRPr>
          </a:p>
          <a:p>
            <a:r>
              <a:rPr lang="en-US" sz="1800" dirty="0">
                <a:solidFill>
                  <a:srgbClr val="1F497D"/>
                </a:solidFill>
              </a:rPr>
              <a:t>Helping one another without telling </a:t>
            </a:r>
            <a:r>
              <a:rPr lang="en-US" sz="1800" dirty="0" smtClean="0">
                <a:solidFill>
                  <a:srgbClr val="1F497D"/>
                </a:solidFill>
              </a:rPr>
              <a:t>their classmates </a:t>
            </a:r>
            <a:r>
              <a:rPr lang="en-US" sz="1800" dirty="0">
                <a:solidFill>
                  <a:srgbClr val="1F497D"/>
                </a:solidFill>
              </a:rPr>
              <a:t>what the answer is or how </a:t>
            </a:r>
            <a:r>
              <a:rPr lang="en-US" sz="1800" dirty="0" smtClean="0">
                <a:solidFill>
                  <a:srgbClr val="1F497D"/>
                </a:solidFill>
              </a:rPr>
              <a:t>to solve </a:t>
            </a:r>
            <a:r>
              <a:rPr lang="en-US" sz="1800" dirty="0">
                <a:solidFill>
                  <a:srgbClr val="1F497D"/>
                </a:solidFill>
              </a:rPr>
              <a:t>the problem.</a:t>
            </a:r>
          </a:p>
        </p:txBody>
      </p:sp>
    </p:spTree>
    <p:extLst>
      <p:ext uri="{BB962C8B-B14F-4D97-AF65-F5344CB8AC3E}">
        <p14:creationId xmlns:p14="http://schemas.microsoft.com/office/powerpoint/2010/main" val="41548148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536700" y="780961"/>
            <a:ext cx="7607300" cy="337158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ea typeface="Verdana" pitchFamily="34" charset="0"/>
                <a:cs typeface="Verdana"/>
              </a:rPr>
              <a:t>Consider the Teacher and Student Actions Required to Support Productive Struggle</a:t>
            </a:r>
          </a:p>
          <a:p>
            <a:pPr lvl="0">
              <a:spcBef>
                <a:spcPct val="0"/>
              </a:spcBef>
              <a:defRPr/>
            </a:pPr>
            <a:endParaRPr lang="en-US" sz="3200" b="1" dirty="0" smtClean="0">
              <a:solidFill>
                <a:schemeClr val="tx2"/>
              </a:solidFill>
              <a:latin typeface="Verdana"/>
              <a:ea typeface="Verdana" pitchFamily="34" charset="0"/>
              <a:cs typeface="Verdana"/>
            </a:endParaRPr>
          </a:p>
          <a:p>
            <a:pPr lvl="0">
              <a:spcBef>
                <a:spcPct val="0"/>
              </a:spcBef>
              <a:defRPr/>
            </a:pPr>
            <a:endParaRPr lang="en-US" sz="3200" b="1" dirty="0">
              <a:solidFill>
                <a:schemeClr val="tx2"/>
              </a:solidFill>
              <a:latin typeface="Verdana"/>
              <a:ea typeface="Verdana" pitchFamily="34" charset="0"/>
              <a:cs typeface="Verdana"/>
            </a:endParaRPr>
          </a:p>
          <a:p>
            <a:pPr marL="457200" lvl="0" indent="-457200">
              <a:spcBef>
                <a:spcPct val="0"/>
              </a:spcBef>
              <a:buFont typeface="Arial"/>
              <a:buChar char="•"/>
              <a:defRPr/>
            </a:pPr>
            <a:r>
              <a:rPr lang="en-US" sz="2800" b="1" dirty="0" smtClean="0">
                <a:solidFill>
                  <a:schemeClr val="tx2"/>
                </a:solidFill>
                <a:latin typeface="Verdana"/>
                <a:ea typeface="Verdana" pitchFamily="34" charset="0"/>
                <a:cs typeface="Verdana"/>
              </a:rPr>
              <a:t>What will you need to work on in order to support productive struggle in your own classroom?</a:t>
            </a:r>
          </a:p>
          <a:p>
            <a:pPr marL="457200" lvl="0" indent="-457200">
              <a:spcBef>
                <a:spcPct val="0"/>
              </a:spcBef>
              <a:buFont typeface="Arial"/>
              <a:buChar char="•"/>
              <a:defRPr/>
            </a:pPr>
            <a:endParaRPr lang="en-US" sz="2800" b="1" dirty="0" smtClean="0">
              <a:solidFill>
                <a:schemeClr val="tx2"/>
              </a:solidFill>
              <a:latin typeface="Verdana"/>
              <a:ea typeface="Verdana" pitchFamily="34" charset="0"/>
              <a:cs typeface="Verdana"/>
            </a:endParaRPr>
          </a:p>
          <a:p>
            <a:pPr marL="457200" lvl="0" indent="-457200">
              <a:spcBef>
                <a:spcPct val="0"/>
              </a:spcBef>
              <a:buFont typeface="Arial"/>
              <a:buChar char="•"/>
              <a:defRPr/>
            </a:pPr>
            <a:r>
              <a:rPr lang="en-US" sz="2800" b="1" dirty="0" smtClean="0">
                <a:solidFill>
                  <a:schemeClr val="tx2"/>
                </a:solidFill>
                <a:latin typeface="Verdana"/>
                <a:ea typeface="Verdana" pitchFamily="34" charset="0"/>
                <a:cs typeface="Verdana"/>
              </a:rPr>
              <a:t>Where will you start?</a:t>
            </a:r>
          </a:p>
        </p:txBody>
      </p:sp>
      <p:sp>
        <p:nvSpPr>
          <p:cNvPr id="6" name="Rectangle 3"/>
          <p:cNvSpPr txBox="1">
            <a:spLocks noChangeArrowheads="1"/>
          </p:cNvSpPr>
          <p:nvPr/>
        </p:nvSpPr>
        <p:spPr>
          <a:xfrm>
            <a:off x="1131991" y="1504828"/>
            <a:ext cx="7868425" cy="4191000"/>
          </a:xfrm>
          <a:prstGeom prst="rect">
            <a:avLst/>
          </a:prstGeom>
        </p:spPr>
        <p:txBody>
          <a:bodyPr vert="horz" lIns="91440" tIns="45720" rIns="91440" bIns="45720" rtlCol="0">
            <a:noAutofit/>
          </a:bodyPr>
          <a:lstStyle/>
          <a:p>
            <a:endParaRPr lang="en-US" sz="3200" b="1" dirty="0" smtClean="0">
              <a:solidFill>
                <a:srgbClr val="1F497D"/>
              </a:solidFill>
              <a:latin typeface="+mj-lt"/>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4212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ntitled-1.psd"/>
          <p:cNvPicPr>
            <a:picLocks noChangeAspect="1"/>
          </p:cNvPicPr>
          <p:nvPr/>
        </p:nvPicPr>
        <p:blipFill>
          <a:blip r:embed="rId3"/>
          <a:srcRect/>
          <a:stretch>
            <a:fillRect/>
          </a:stretch>
        </p:blipFill>
        <p:spPr bwMode="auto">
          <a:xfrm>
            <a:off x="965200" y="2451100"/>
            <a:ext cx="7202488" cy="19446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3366"/>
                </a:solidFill>
                <a:latin typeface="Verdana"/>
                <a:ea typeface="Verdana" pitchFamily="34" charset="0"/>
                <a:cs typeface="Verdana"/>
              </a:rPr>
              <a:t>Overview of the Session</a:t>
            </a:r>
          </a:p>
        </p:txBody>
      </p:sp>
      <p:sp>
        <p:nvSpPr>
          <p:cNvPr id="6" name="Rectangle 3"/>
          <p:cNvSpPr txBox="1">
            <a:spLocks noChangeArrowheads="1"/>
          </p:cNvSpPr>
          <p:nvPr/>
        </p:nvSpPr>
        <p:spPr>
          <a:xfrm>
            <a:off x="1320800" y="1462177"/>
            <a:ext cx="7035800" cy="4191000"/>
          </a:xfrm>
          <a:prstGeom prst="rect">
            <a:avLst/>
          </a:prstGeom>
        </p:spPr>
        <p:txBody>
          <a:bodyPr vert="horz" lIns="91440" tIns="45720" rIns="91440" bIns="45720" rtlCol="0">
            <a:noAutofit/>
          </a:bodyPr>
          <a:lstStyle/>
          <a:p>
            <a:pPr marL="457200" indent="-457200">
              <a:buFont typeface="Arial"/>
              <a:buChar char="•"/>
            </a:pPr>
            <a:r>
              <a:rPr lang="en-US" sz="2400" dirty="0" smtClean="0">
                <a:solidFill>
                  <a:srgbClr val="003366"/>
                </a:solidFill>
                <a:latin typeface="Verdana"/>
                <a:cs typeface="Verdana"/>
              </a:rPr>
              <a:t>Solve and Discuss the S-Pattern Task</a:t>
            </a:r>
            <a:endParaRPr lang="en-US" sz="2400" dirty="0">
              <a:solidFill>
                <a:srgbClr val="003366"/>
              </a:solidFill>
              <a:latin typeface="Verdana"/>
              <a:cs typeface="Verdana"/>
            </a:endParaRPr>
          </a:p>
          <a:p>
            <a:pPr marL="457200" indent="-457200">
              <a:lnSpc>
                <a:spcPct val="50000"/>
              </a:lnSpc>
              <a:buFont typeface="Arial"/>
              <a:buChar char="•"/>
            </a:pPr>
            <a:endParaRPr lang="en-US" sz="2400" dirty="0">
              <a:solidFill>
                <a:srgbClr val="003366"/>
              </a:solidFill>
              <a:latin typeface="Verdana"/>
              <a:cs typeface="Verdana"/>
            </a:endParaRPr>
          </a:p>
          <a:p>
            <a:pPr marL="457200" indent="-457200">
              <a:buFont typeface="Arial"/>
              <a:buChar char="•"/>
            </a:pPr>
            <a:r>
              <a:rPr lang="en-US" sz="2400" dirty="0" smtClean="0">
                <a:solidFill>
                  <a:srgbClr val="003366"/>
                </a:solidFill>
                <a:latin typeface="Verdana"/>
                <a:cs typeface="Verdana"/>
              </a:rPr>
              <a:t>Watch video clips and discuss what the teacher does to support his students engagement in and understanding of mathematics</a:t>
            </a:r>
          </a:p>
          <a:p>
            <a:pPr marL="457200" indent="-457200">
              <a:buFont typeface="Arial"/>
              <a:buChar char="•"/>
            </a:pPr>
            <a:endParaRPr lang="en-US" sz="2400" dirty="0">
              <a:solidFill>
                <a:srgbClr val="003366"/>
              </a:solidFill>
              <a:latin typeface="Verdana"/>
              <a:cs typeface="Verdana"/>
            </a:endParaRPr>
          </a:p>
          <a:p>
            <a:pPr marL="457200" indent="-457200">
              <a:buFont typeface="Arial"/>
              <a:buChar char="•"/>
            </a:pPr>
            <a:r>
              <a:rPr lang="en-US" sz="2400" dirty="0" smtClean="0">
                <a:solidFill>
                  <a:srgbClr val="003366"/>
                </a:solidFill>
                <a:latin typeface="Verdana"/>
                <a:cs typeface="Verdana"/>
              </a:rPr>
              <a:t>Discuss the effective mathematics teaching practice of </a:t>
            </a:r>
            <a:r>
              <a:rPr lang="en-US" sz="2400" i="1" dirty="0" smtClean="0">
                <a:solidFill>
                  <a:schemeClr val="accent4">
                    <a:lumMod val="75000"/>
                  </a:schemeClr>
                </a:solidFill>
                <a:latin typeface="Verdana"/>
                <a:cs typeface="Verdana"/>
              </a:rPr>
              <a:t>support productive struggle</a:t>
            </a:r>
          </a:p>
          <a:p>
            <a:pPr marL="457200" indent="-457200">
              <a:lnSpc>
                <a:spcPct val="50000"/>
              </a:lnSpc>
              <a:buFont typeface="Arial"/>
              <a:buChar char="•"/>
            </a:pPr>
            <a:endParaRPr lang="en-US" sz="2400" dirty="0" smtClean="0">
              <a:solidFill>
                <a:srgbClr val="003366"/>
              </a:solidFill>
              <a:latin typeface="Verdana"/>
              <a:cs typeface="Verdana"/>
            </a:endParaRPr>
          </a:p>
          <a:p>
            <a:pPr marL="457200" indent="-457200">
              <a:lnSpc>
                <a:spcPct val="50000"/>
              </a:lnSpc>
              <a:buFont typeface="Arial"/>
              <a:buChar char="•"/>
            </a:pPr>
            <a:endParaRPr lang="en-US" sz="2400" dirty="0">
              <a:solidFill>
                <a:srgbClr val="003366"/>
              </a:solidFill>
              <a:latin typeface="Verdana"/>
              <a:cs typeface="Verdana"/>
            </a:endParaRPr>
          </a:p>
          <a:p>
            <a:pPr marL="457200" indent="-457200">
              <a:buFont typeface="Arial"/>
              <a:buChar char="•"/>
            </a:pPr>
            <a:endParaRPr lang="en-US" sz="3200" dirty="0"/>
          </a:p>
          <a:p>
            <a:pPr marL="457200" indent="-457200">
              <a:buFont typeface="Arial"/>
              <a:buChar char="•"/>
            </a:pPr>
            <a:endParaRPr lang="en-US" sz="3200" dirty="0"/>
          </a:p>
          <a:p>
            <a:pPr marL="457200" indent="-457200">
              <a:buFont typeface="Arial"/>
              <a:buChar char="•"/>
            </a:pPr>
            <a:endParaRPr lang="en-US" sz="3200" dirty="0" smtClean="0">
              <a:solidFill>
                <a:schemeClr val="tx2"/>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02" y="6120018"/>
            <a:ext cx="2444798" cy="408943"/>
          </a:xfrm>
          <a:prstGeom prst="rect">
            <a:avLst/>
          </a:prstGeom>
        </p:spPr>
      </p:pic>
    </p:spTree>
    <p:extLst>
      <p:ext uri="{BB962C8B-B14F-4D97-AF65-F5344CB8AC3E}">
        <p14:creationId xmlns:p14="http://schemas.microsoft.com/office/powerpoint/2010/main" val="11741722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108757"/>
            <a:ext cx="8229600" cy="1143000"/>
          </a:xfrm>
        </p:spPr>
        <p:txBody>
          <a:bodyPr/>
          <a:lstStyle/>
          <a:p>
            <a:r>
              <a:rPr lang="en-US" sz="3200" b="1" dirty="0">
                <a:solidFill>
                  <a:srgbClr val="003366"/>
                </a:solidFill>
              </a:rPr>
              <a:t>The S Pattern </a:t>
            </a:r>
            <a:r>
              <a:rPr lang="en-US" sz="3200" b="1" dirty="0" smtClean="0">
                <a:solidFill>
                  <a:srgbClr val="003366"/>
                </a:solidFill>
              </a:rPr>
              <a:t>Task</a:t>
            </a:r>
            <a:r>
              <a:rPr lang="en-US" sz="1600" b="1" baseline="80000" dirty="0" smtClean="0">
                <a:solidFill>
                  <a:srgbClr val="003366"/>
                </a:solidFill>
              </a:rPr>
              <a:t>1</a:t>
            </a:r>
            <a:endParaRPr lang="en-US" sz="1600" baseline="80000" dirty="0">
              <a:solidFill>
                <a:srgbClr val="003366"/>
              </a:solidFill>
            </a:endParaRPr>
          </a:p>
        </p:txBody>
      </p:sp>
      <p:sp>
        <p:nvSpPr>
          <p:cNvPr id="278531" name="Rectangle 3"/>
          <p:cNvSpPr>
            <a:spLocks noChangeArrowheads="1"/>
          </p:cNvSpPr>
          <p:nvPr/>
        </p:nvSpPr>
        <p:spPr bwMode="auto">
          <a:xfrm>
            <a:off x="1195140" y="2250463"/>
            <a:ext cx="34580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900" b="1" dirty="0">
                <a:solidFill>
                  <a:srgbClr val="000000"/>
                </a:solidFill>
                <a:latin typeface="Times" charset="0"/>
              </a:rPr>
              <a:t>1</a:t>
            </a:r>
            <a:endParaRPr lang="en-US" dirty="0"/>
          </a:p>
        </p:txBody>
      </p:sp>
      <p:sp>
        <p:nvSpPr>
          <p:cNvPr id="278532" name="Rectangle 4"/>
          <p:cNvSpPr>
            <a:spLocks noChangeArrowheads="1"/>
          </p:cNvSpPr>
          <p:nvPr/>
        </p:nvSpPr>
        <p:spPr bwMode="auto">
          <a:xfrm>
            <a:off x="2381250" y="2244020"/>
            <a:ext cx="328789" cy="45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900" b="1" dirty="0">
                <a:solidFill>
                  <a:srgbClr val="000000"/>
                </a:solidFill>
                <a:latin typeface="Times" charset="0"/>
              </a:rPr>
              <a:t>2</a:t>
            </a:r>
            <a:endParaRPr lang="en-US" dirty="0"/>
          </a:p>
        </p:txBody>
      </p:sp>
      <p:sp>
        <p:nvSpPr>
          <p:cNvPr id="278533" name="Rectangle 5"/>
          <p:cNvSpPr>
            <a:spLocks noChangeArrowheads="1"/>
          </p:cNvSpPr>
          <p:nvPr/>
        </p:nvSpPr>
        <p:spPr bwMode="auto">
          <a:xfrm>
            <a:off x="3833989" y="2230596"/>
            <a:ext cx="66674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900" b="1" dirty="0">
                <a:solidFill>
                  <a:srgbClr val="000000"/>
                </a:solidFill>
                <a:latin typeface="Times" charset="0"/>
              </a:rPr>
              <a:t>3</a:t>
            </a:r>
            <a:endParaRPr lang="en-US" dirty="0"/>
          </a:p>
        </p:txBody>
      </p:sp>
      <p:sp>
        <p:nvSpPr>
          <p:cNvPr id="278534" name="Rectangle 6"/>
          <p:cNvSpPr>
            <a:spLocks noChangeArrowheads="1"/>
          </p:cNvSpPr>
          <p:nvPr/>
        </p:nvSpPr>
        <p:spPr bwMode="auto">
          <a:xfrm>
            <a:off x="5597159" y="2209067"/>
            <a:ext cx="51928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900" b="1" dirty="0">
                <a:solidFill>
                  <a:srgbClr val="000000"/>
                </a:solidFill>
                <a:latin typeface="Times" charset="0"/>
              </a:rPr>
              <a:t>4</a:t>
            </a:r>
            <a:endParaRPr lang="en-US" dirty="0"/>
          </a:p>
        </p:txBody>
      </p:sp>
      <p:sp>
        <p:nvSpPr>
          <p:cNvPr id="278535" name="Rectangle 7"/>
          <p:cNvSpPr>
            <a:spLocks noChangeArrowheads="1"/>
          </p:cNvSpPr>
          <p:nvPr/>
        </p:nvSpPr>
        <p:spPr bwMode="auto">
          <a:xfrm>
            <a:off x="7572720" y="2194423"/>
            <a:ext cx="64311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900" b="1" dirty="0">
                <a:solidFill>
                  <a:srgbClr val="000000"/>
                </a:solidFill>
                <a:latin typeface="Times" charset="0"/>
              </a:rPr>
              <a:t>5</a:t>
            </a:r>
            <a:endParaRPr lang="en-US" dirty="0"/>
          </a:p>
        </p:txBody>
      </p:sp>
      <p:grpSp>
        <p:nvGrpSpPr>
          <p:cNvPr id="278536" name="Group 8"/>
          <p:cNvGrpSpPr>
            <a:grpSpLocks/>
          </p:cNvGrpSpPr>
          <p:nvPr/>
        </p:nvGrpSpPr>
        <p:grpSpPr bwMode="auto">
          <a:xfrm>
            <a:off x="1119364" y="1667702"/>
            <a:ext cx="438150" cy="438150"/>
            <a:chOff x="672" y="3072"/>
            <a:chExt cx="276" cy="276"/>
          </a:xfrm>
        </p:grpSpPr>
        <p:sp>
          <p:nvSpPr>
            <p:cNvPr id="278537" name="Rectangle 9"/>
            <p:cNvSpPr>
              <a:spLocks noChangeAspect="1" noChangeArrowheads="1"/>
            </p:cNvSpPr>
            <p:nvPr/>
          </p:nvSpPr>
          <p:spPr bwMode="auto">
            <a:xfrm>
              <a:off x="816" y="307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38" name="Rectangle 10"/>
            <p:cNvSpPr>
              <a:spLocks noChangeAspect="1" noChangeArrowheads="1"/>
            </p:cNvSpPr>
            <p:nvPr/>
          </p:nvSpPr>
          <p:spPr bwMode="auto">
            <a:xfrm>
              <a:off x="672" y="321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grpSp>
      <p:grpSp>
        <p:nvGrpSpPr>
          <p:cNvPr id="278539" name="Group 11"/>
          <p:cNvGrpSpPr>
            <a:grpSpLocks/>
          </p:cNvGrpSpPr>
          <p:nvPr/>
        </p:nvGrpSpPr>
        <p:grpSpPr bwMode="auto">
          <a:xfrm>
            <a:off x="2252839" y="1462941"/>
            <a:ext cx="666750" cy="666750"/>
            <a:chOff x="1296" y="3120"/>
            <a:chExt cx="420" cy="420"/>
          </a:xfrm>
        </p:grpSpPr>
        <p:sp>
          <p:nvSpPr>
            <p:cNvPr id="278540" name="Rectangle 12"/>
            <p:cNvSpPr>
              <a:spLocks noChangeAspect="1" noChangeArrowheads="1"/>
            </p:cNvSpPr>
            <p:nvPr/>
          </p:nvSpPr>
          <p:spPr bwMode="auto">
            <a:xfrm>
              <a:off x="1440"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1" name="Rectangle 13"/>
            <p:cNvSpPr>
              <a:spLocks noChangeAspect="1" noChangeArrowheads="1"/>
            </p:cNvSpPr>
            <p:nvPr/>
          </p:nvSpPr>
          <p:spPr bwMode="auto">
            <a:xfrm>
              <a:off x="1440"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2" name="Rectangle 14"/>
            <p:cNvSpPr>
              <a:spLocks noChangeAspect="1" noChangeArrowheads="1"/>
            </p:cNvSpPr>
            <p:nvPr/>
          </p:nvSpPr>
          <p:spPr bwMode="auto">
            <a:xfrm>
              <a:off x="1440"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3" name="Rectangle 15"/>
            <p:cNvSpPr>
              <a:spLocks noChangeAspect="1" noChangeArrowheads="1"/>
            </p:cNvSpPr>
            <p:nvPr/>
          </p:nvSpPr>
          <p:spPr bwMode="auto">
            <a:xfrm>
              <a:off x="1296"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4" name="Rectangle 16"/>
            <p:cNvSpPr>
              <a:spLocks noChangeAspect="1" noChangeArrowheads="1"/>
            </p:cNvSpPr>
            <p:nvPr/>
          </p:nvSpPr>
          <p:spPr bwMode="auto">
            <a:xfrm>
              <a:off x="1584"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grpSp>
      <p:grpSp>
        <p:nvGrpSpPr>
          <p:cNvPr id="278545" name="Group 17"/>
          <p:cNvGrpSpPr>
            <a:grpSpLocks/>
          </p:cNvGrpSpPr>
          <p:nvPr/>
        </p:nvGrpSpPr>
        <p:grpSpPr bwMode="auto">
          <a:xfrm>
            <a:off x="3605389" y="1234341"/>
            <a:ext cx="895350" cy="895350"/>
            <a:chOff x="2208" y="3120"/>
            <a:chExt cx="564" cy="564"/>
          </a:xfrm>
        </p:grpSpPr>
        <p:sp>
          <p:nvSpPr>
            <p:cNvPr id="278546" name="Rectangle 18"/>
            <p:cNvSpPr>
              <a:spLocks noChangeAspect="1" noChangeArrowheads="1"/>
            </p:cNvSpPr>
            <p:nvPr/>
          </p:nvSpPr>
          <p:spPr bwMode="auto">
            <a:xfrm>
              <a:off x="2352"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7" name="Rectangle 19"/>
            <p:cNvSpPr>
              <a:spLocks noChangeAspect="1" noChangeArrowheads="1"/>
            </p:cNvSpPr>
            <p:nvPr/>
          </p:nvSpPr>
          <p:spPr bwMode="auto">
            <a:xfrm>
              <a:off x="2352"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8" name="Rectangle 20"/>
            <p:cNvSpPr>
              <a:spLocks noChangeAspect="1" noChangeArrowheads="1"/>
            </p:cNvSpPr>
            <p:nvPr/>
          </p:nvSpPr>
          <p:spPr bwMode="auto">
            <a:xfrm>
              <a:off x="2352"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9" name="Rectangle 21"/>
            <p:cNvSpPr>
              <a:spLocks noChangeAspect="1" noChangeArrowheads="1"/>
            </p:cNvSpPr>
            <p:nvPr/>
          </p:nvSpPr>
          <p:spPr bwMode="auto">
            <a:xfrm>
              <a:off x="2496"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0" name="Rectangle 22"/>
            <p:cNvSpPr>
              <a:spLocks noChangeAspect="1" noChangeArrowheads="1"/>
            </p:cNvSpPr>
            <p:nvPr/>
          </p:nvSpPr>
          <p:spPr bwMode="auto">
            <a:xfrm>
              <a:off x="2496"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1" name="Rectangle 23"/>
            <p:cNvSpPr>
              <a:spLocks noChangeAspect="1" noChangeArrowheads="1"/>
            </p:cNvSpPr>
            <p:nvPr/>
          </p:nvSpPr>
          <p:spPr bwMode="auto">
            <a:xfrm>
              <a:off x="2496"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2" name="Rectangle 24"/>
            <p:cNvSpPr>
              <a:spLocks noChangeAspect="1" noChangeArrowheads="1"/>
            </p:cNvSpPr>
            <p:nvPr/>
          </p:nvSpPr>
          <p:spPr bwMode="auto">
            <a:xfrm>
              <a:off x="2640"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3" name="Rectangle 25"/>
            <p:cNvSpPr>
              <a:spLocks noChangeAspect="1" noChangeArrowheads="1"/>
            </p:cNvSpPr>
            <p:nvPr/>
          </p:nvSpPr>
          <p:spPr bwMode="auto">
            <a:xfrm>
              <a:off x="2352"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4" name="Rectangle 26"/>
            <p:cNvSpPr>
              <a:spLocks noChangeAspect="1" noChangeArrowheads="1"/>
            </p:cNvSpPr>
            <p:nvPr/>
          </p:nvSpPr>
          <p:spPr bwMode="auto">
            <a:xfrm>
              <a:off x="2208"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5" name="Rectangle 27"/>
            <p:cNvSpPr>
              <a:spLocks noChangeAspect="1" noChangeArrowheads="1"/>
            </p:cNvSpPr>
            <p:nvPr/>
          </p:nvSpPr>
          <p:spPr bwMode="auto">
            <a:xfrm>
              <a:off x="2496"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grpSp>
      <p:grpSp>
        <p:nvGrpSpPr>
          <p:cNvPr id="278556" name="Group 28"/>
          <p:cNvGrpSpPr>
            <a:grpSpLocks/>
          </p:cNvGrpSpPr>
          <p:nvPr/>
        </p:nvGrpSpPr>
        <p:grpSpPr bwMode="auto">
          <a:xfrm>
            <a:off x="5186539" y="1051732"/>
            <a:ext cx="1123950" cy="1123950"/>
            <a:chOff x="3216" y="3168"/>
            <a:chExt cx="708" cy="708"/>
          </a:xfrm>
        </p:grpSpPr>
        <p:sp>
          <p:nvSpPr>
            <p:cNvPr id="278557" name="Rectangle 29"/>
            <p:cNvSpPr>
              <a:spLocks noChangeAspect="1" noChangeArrowheads="1"/>
            </p:cNvSpPr>
            <p:nvPr/>
          </p:nvSpPr>
          <p:spPr bwMode="auto">
            <a:xfrm>
              <a:off x="3360" y="316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8" name="Rectangle 30"/>
            <p:cNvSpPr>
              <a:spLocks noChangeAspect="1" noChangeArrowheads="1"/>
            </p:cNvSpPr>
            <p:nvPr/>
          </p:nvSpPr>
          <p:spPr bwMode="auto">
            <a:xfrm>
              <a:off x="3360" y="345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9" name="Rectangle 31"/>
            <p:cNvSpPr>
              <a:spLocks noChangeAspect="1" noChangeArrowheads="1"/>
            </p:cNvSpPr>
            <p:nvPr/>
          </p:nvSpPr>
          <p:spPr bwMode="auto">
            <a:xfrm>
              <a:off x="3360" y="331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0" name="Rectangle 32"/>
            <p:cNvSpPr>
              <a:spLocks noChangeAspect="1" noChangeArrowheads="1"/>
            </p:cNvSpPr>
            <p:nvPr/>
          </p:nvSpPr>
          <p:spPr bwMode="auto">
            <a:xfrm>
              <a:off x="3504" y="316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1" name="Rectangle 33"/>
            <p:cNvSpPr>
              <a:spLocks noChangeAspect="1" noChangeArrowheads="1"/>
            </p:cNvSpPr>
            <p:nvPr/>
          </p:nvSpPr>
          <p:spPr bwMode="auto">
            <a:xfrm>
              <a:off x="3504" y="345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2" name="Rectangle 34"/>
            <p:cNvSpPr>
              <a:spLocks noChangeAspect="1" noChangeArrowheads="1"/>
            </p:cNvSpPr>
            <p:nvPr/>
          </p:nvSpPr>
          <p:spPr bwMode="auto">
            <a:xfrm>
              <a:off x="3504" y="331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3" name="Rectangle 35"/>
            <p:cNvSpPr>
              <a:spLocks noChangeAspect="1" noChangeArrowheads="1"/>
            </p:cNvSpPr>
            <p:nvPr/>
          </p:nvSpPr>
          <p:spPr bwMode="auto">
            <a:xfrm>
              <a:off x="3648" y="316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4" name="Rectangle 36"/>
            <p:cNvSpPr>
              <a:spLocks noChangeAspect="1" noChangeArrowheads="1"/>
            </p:cNvSpPr>
            <p:nvPr/>
          </p:nvSpPr>
          <p:spPr bwMode="auto">
            <a:xfrm>
              <a:off x="3360" y="360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5" name="Rectangle 37"/>
            <p:cNvSpPr>
              <a:spLocks noChangeAspect="1" noChangeArrowheads="1"/>
            </p:cNvSpPr>
            <p:nvPr/>
          </p:nvSpPr>
          <p:spPr bwMode="auto">
            <a:xfrm>
              <a:off x="3504" y="360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6" name="Rectangle 38"/>
            <p:cNvSpPr>
              <a:spLocks noChangeAspect="1" noChangeArrowheads="1"/>
            </p:cNvSpPr>
            <p:nvPr/>
          </p:nvSpPr>
          <p:spPr bwMode="auto">
            <a:xfrm>
              <a:off x="3648" y="345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7" name="Rectangle 39"/>
            <p:cNvSpPr>
              <a:spLocks noChangeAspect="1" noChangeArrowheads="1"/>
            </p:cNvSpPr>
            <p:nvPr/>
          </p:nvSpPr>
          <p:spPr bwMode="auto">
            <a:xfrm>
              <a:off x="3648" y="331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8" name="Rectangle 40"/>
            <p:cNvSpPr>
              <a:spLocks noChangeAspect="1" noChangeArrowheads="1"/>
            </p:cNvSpPr>
            <p:nvPr/>
          </p:nvSpPr>
          <p:spPr bwMode="auto">
            <a:xfrm>
              <a:off x="3792" y="316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9" name="Rectangle 41"/>
            <p:cNvSpPr>
              <a:spLocks noChangeAspect="1" noChangeArrowheads="1"/>
            </p:cNvSpPr>
            <p:nvPr/>
          </p:nvSpPr>
          <p:spPr bwMode="auto">
            <a:xfrm>
              <a:off x="3648" y="360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0" name="Rectangle 42"/>
            <p:cNvSpPr>
              <a:spLocks noChangeAspect="1" noChangeArrowheads="1"/>
            </p:cNvSpPr>
            <p:nvPr/>
          </p:nvSpPr>
          <p:spPr bwMode="auto">
            <a:xfrm>
              <a:off x="3360" y="374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1" name="Rectangle 43"/>
            <p:cNvSpPr>
              <a:spLocks noChangeAspect="1" noChangeArrowheads="1"/>
            </p:cNvSpPr>
            <p:nvPr/>
          </p:nvSpPr>
          <p:spPr bwMode="auto">
            <a:xfrm>
              <a:off x="3216" y="374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2" name="Rectangle 44"/>
            <p:cNvSpPr>
              <a:spLocks noChangeAspect="1" noChangeArrowheads="1"/>
            </p:cNvSpPr>
            <p:nvPr/>
          </p:nvSpPr>
          <p:spPr bwMode="auto">
            <a:xfrm>
              <a:off x="3504" y="374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3" name="Rectangle 45"/>
            <p:cNvSpPr>
              <a:spLocks noChangeAspect="1" noChangeArrowheads="1"/>
            </p:cNvSpPr>
            <p:nvPr/>
          </p:nvSpPr>
          <p:spPr bwMode="auto">
            <a:xfrm>
              <a:off x="3648" y="374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grpSp>
      <p:grpSp>
        <p:nvGrpSpPr>
          <p:cNvPr id="278574" name="Group 46"/>
          <p:cNvGrpSpPr>
            <a:grpSpLocks/>
          </p:cNvGrpSpPr>
          <p:nvPr/>
        </p:nvGrpSpPr>
        <p:grpSpPr bwMode="auto">
          <a:xfrm>
            <a:off x="6986764" y="813607"/>
            <a:ext cx="1352550" cy="1352550"/>
            <a:chOff x="4368" y="3120"/>
            <a:chExt cx="852" cy="852"/>
          </a:xfrm>
        </p:grpSpPr>
        <p:sp>
          <p:nvSpPr>
            <p:cNvPr id="278575" name="Rectangle 47"/>
            <p:cNvSpPr>
              <a:spLocks noChangeAspect="1" noChangeArrowheads="1"/>
            </p:cNvSpPr>
            <p:nvPr/>
          </p:nvSpPr>
          <p:spPr bwMode="auto">
            <a:xfrm>
              <a:off x="4512"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6" name="Rectangle 48"/>
            <p:cNvSpPr>
              <a:spLocks noChangeAspect="1" noChangeArrowheads="1"/>
            </p:cNvSpPr>
            <p:nvPr/>
          </p:nvSpPr>
          <p:spPr bwMode="auto">
            <a:xfrm>
              <a:off x="4512"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7" name="Rectangle 49"/>
            <p:cNvSpPr>
              <a:spLocks noChangeAspect="1" noChangeArrowheads="1"/>
            </p:cNvSpPr>
            <p:nvPr/>
          </p:nvSpPr>
          <p:spPr bwMode="auto">
            <a:xfrm>
              <a:off x="4512"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8" name="Rectangle 50"/>
            <p:cNvSpPr>
              <a:spLocks noChangeAspect="1" noChangeArrowheads="1"/>
            </p:cNvSpPr>
            <p:nvPr/>
          </p:nvSpPr>
          <p:spPr bwMode="auto">
            <a:xfrm>
              <a:off x="4656"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9" name="Rectangle 51"/>
            <p:cNvSpPr>
              <a:spLocks noChangeAspect="1" noChangeArrowheads="1"/>
            </p:cNvSpPr>
            <p:nvPr/>
          </p:nvSpPr>
          <p:spPr bwMode="auto">
            <a:xfrm>
              <a:off x="4656"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0" name="Rectangle 52"/>
            <p:cNvSpPr>
              <a:spLocks noChangeAspect="1" noChangeArrowheads="1"/>
            </p:cNvSpPr>
            <p:nvPr/>
          </p:nvSpPr>
          <p:spPr bwMode="auto">
            <a:xfrm>
              <a:off x="4656"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1" name="Rectangle 53"/>
            <p:cNvSpPr>
              <a:spLocks noChangeAspect="1" noChangeArrowheads="1"/>
            </p:cNvSpPr>
            <p:nvPr/>
          </p:nvSpPr>
          <p:spPr bwMode="auto">
            <a:xfrm>
              <a:off x="4800"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2" name="Rectangle 54"/>
            <p:cNvSpPr>
              <a:spLocks noChangeAspect="1" noChangeArrowheads="1"/>
            </p:cNvSpPr>
            <p:nvPr/>
          </p:nvSpPr>
          <p:spPr bwMode="auto">
            <a:xfrm>
              <a:off x="4512"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3" name="Rectangle 55"/>
            <p:cNvSpPr>
              <a:spLocks noChangeAspect="1" noChangeArrowheads="1"/>
            </p:cNvSpPr>
            <p:nvPr/>
          </p:nvSpPr>
          <p:spPr bwMode="auto">
            <a:xfrm>
              <a:off x="4656"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4" name="Rectangle 56"/>
            <p:cNvSpPr>
              <a:spLocks noChangeAspect="1" noChangeArrowheads="1"/>
            </p:cNvSpPr>
            <p:nvPr/>
          </p:nvSpPr>
          <p:spPr bwMode="auto">
            <a:xfrm>
              <a:off x="4800"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5" name="Rectangle 57"/>
            <p:cNvSpPr>
              <a:spLocks noChangeAspect="1" noChangeArrowheads="1"/>
            </p:cNvSpPr>
            <p:nvPr/>
          </p:nvSpPr>
          <p:spPr bwMode="auto">
            <a:xfrm>
              <a:off x="4800"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6" name="Rectangle 58"/>
            <p:cNvSpPr>
              <a:spLocks noChangeAspect="1" noChangeArrowheads="1"/>
            </p:cNvSpPr>
            <p:nvPr/>
          </p:nvSpPr>
          <p:spPr bwMode="auto">
            <a:xfrm>
              <a:off x="4944"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7" name="Rectangle 59"/>
            <p:cNvSpPr>
              <a:spLocks noChangeAspect="1" noChangeArrowheads="1"/>
            </p:cNvSpPr>
            <p:nvPr/>
          </p:nvSpPr>
          <p:spPr bwMode="auto">
            <a:xfrm>
              <a:off x="4800"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8" name="Rectangle 60"/>
            <p:cNvSpPr>
              <a:spLocks noChangeAspect="1" noChangeArrowheads="1"/>
            </p:cNvSpPr>
            <p:nvPr/>
          </p:nvSpPr>
          <p:spPr bwMode="auto">
            <a:xfrm>
              <a:off x="4512" y="369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9" name="Rectangle 61"/>
            <p:cNvSpPr>
              <a:spLocks noChangeAspect="1" noChangeArrowheads="1"/>
            </p:cNvSpPr>
            <p:nvPr/>
          </p:nvSpPr>
          <p:spPr bwMode="auto">
            <a:xfrm>
              <a:off x="4656" y="369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0" name="Rectangle 62"/>
            <p:cNvSpPr>
              <a:spLocks noChangeAspect="1" noChangeArrowheads="1"/>
            </p:cNvSpPr>
            <p:nvPr/>
          </p:nvSpPr>
          <p:spPr bwMode="auto">
            <a:xfrm>
              <a:off x="4800" y="369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1" name="Rectangle 63"/>
            <p:cNvSpPr>
              <a:spLocks noChangeAspect="1" noChangeArrowheads="1"/>
            </p:cNvSpPr>
            <p:nvPr/>
          </p:nvSpPr>
          <p:spPr bwMode="auto">
            <a:xfrm>
              <a:off x="4512" y="384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2" name="Rectangle 64"/>
            <p:cNvSpPr>
              <a:spLocks noChangeAspect="1" noChangeArrowheads="1"/>
            </p:cNvSpPr>
            <p:nvPr/>
          </p:nvSpPr>
          <p:spPr bwMode="auto">
            <a:xfrm>
              <a:off x="4368" y="384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3" name="Rectangle 65"/>
            <p:cNvSpPr>
              <a:spLocks noChangeAspect="1" noChangeArrowheads="1"/>
            </p:cNvSpPr>
            <p:nvPr/>
          </p:nvSpPr>
          <p:spPr bwMode="auto">
            <a:xfrm>
              <a:off x="4656" y="384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4" name="Rectangle 66"/>
            <p:cNvSpPr>
              <a:spLocks noChangeAspect="1" noChangeArrowheads="1"/>
            </p:cNvSpPr>
            <p:nvPr/>
          </p:nvSpPr>
          <p:spPr bwMode="auto">
            <a:xfrm>
              <a:off x="4800" y="384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5" name="Rectangle 67"/>
            <p:cNvSpPr>
              <a:spLocks noChangeAspect="1" noChangeArrowheads="1"/>
            </p:cNvSpPr>
            <p:nvPr/>
          </p:nvSpPr>
          <p:spPr bwMode="auto">
            <a:xfrm>
              <a:off x="4944"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6" name="Rectangle 68"/>
            <p:cNvSpPr>
              <a:spLocks noChangeAspect="1" noChangeArrowheads="1"/>
            </p:cNvSpPr>
            <p:nvPr/>
          </p:nvSpPr>
          <p:spPr bwMode="auto">
            <a:xfrm>
              <a:off x="4944"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7" name="Rectangle 69"/>
            <p:cNvSpPr>
              <a:spLocks noChangeAspect="1" noChangeArrowheads="1"/>
            </p:cNvSpPr>
            <p:nvPr/>
          </p:nvSpPr>
          <p:spPr bwMode="auto">
            <a:xfrm>
              <a:off x="5088"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8" name="Rectangle 70"/>
            <p:cNvSpPr>
              <a:spLocks noChangeAspect="1" noChangeArrowheads="1"/>
            </p:cNvSpPr>
            <p:nvPr/>
          </p:nvSpPr>
          <p:spPr bwMode="auto">
            <a:xfrm>
              <a:off x="4944"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9" name="Rectangle 71"/>
            <p:cNvSpPr>
              <a:spLocks noChangeAspect="1" noChangeArrowheads="1"/>
            </p:cNvSpPr>
            <p:nvPr/>
          </p:nvSpPr>
          <p:spPr bwMode="auto">
            <a:xfrm>
              <a:off x="4944" y="369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600" name="Rectangle 72"/>
            <p:cNvSpPr>
              <a:spLocks noChangeAspect="1" noChangeArrowheads="1"/>
            </p:cNvSpPr>
            <p:nvPr/>
          </p:nvSpPr>
          <p:spPr bwMode="auto">
            <a:xfrm>
              <a:off x="4944" y="384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grpSp>
      <p:sp>
        <p:nvSpPr>
          <p:cNvPr id="2" name="TextBox 1"/>
          <p:cNvSpPr txBox="1"/>
          <p:nvPr/>
        </p:nvSpPr>
        <p:spPr>
          <a:xfrm>
            <a:off x="0" y="2882285"/>
            <a:ext cx="9144000" cy="3674852"/>
          </a:xfrm>
          <a:prstGeom prst="rect">
            <a:avLst/>
          </a:prstGeom>
          <a:noFill/>
        </p:spPr>
        <p:txBody>
          <a:bodyPr wrap="square" rtlCol="0">
            <a:spAutoFit/>
          </a:bodyPr>
          <a:lstStyle/>
          <a:p>
            <a:pPr marL="342900" lvl="0" indent="-342900">
              <a:buFont typeface="+mj-lt"/>
              <a:buAutoNum type="arabicPeriod"/>
            </a:pPr>
            <a:r>
              <a:rPr lang="en-US" dirty="0" smtClean="0">
                <a:solidFill>
                  <a:srgbClr val="003366"/>
                </a:solidFill>
                <a:latin typeface="Verdana"/>
                <a:cs typeface="Verdana"/>
              </a:rPr>
              <a:t>What </a:t>
            </a:r>
            <a:r>
              <a:rPr lang="en-US" dirty="0">
                <a:solidFill>
                  <a:srgbClr val="003366"/>
                </a:solidFill>
                <a:latin typeface="Verdana"/>
                <a:cs typeface="Verdana"/>
              </a:rPr>
              <a:t>patterns do you notice in the set of figures?  </a:t>
            </a:r>
            <a:endParaRPr lang="en-US" sz="2800" dirty="0">
              <a:solidFill>
                <a:srgbClr val="003366"/>
              </a:solidFill>
              <a:latin typeface="Verdana"/>
              <a:cs typeface="Verdana"/>
            </a:endParaRPr>
          </a:p>
          <a:p>
            <a:pPr marL="342900" lvl="0" indent="-342900">
              <a:buFont typeface="+mj-lt"/>
              <a:buAutoNum type="arabicPeriod"/>
            </a:pPr>
            <a:r>
              <a:rPr lang="en-US" dirty="0">
                <a:solidFill>
                  <a:srgbClr val="003366"/>
                </a:solidFill>
                <a:latin typeface="Verdana"/>
                <a:cs typeface="Verdana"/>
              </a:rPr>
              <a:t>Sketch the next two figures in the sequence.</a:t>
            </a:r>
            <a:endParaRPr lang="en-US" sz="2800" dirty="0">
              <a:solidFill>
                <a:srgbClr val="003366"/>
              </a:solidFill>
              <a:latin typeface="Verdana"/>
              <a:cs typeface="Verdana"/>
            </a:endParaRPr>
          </a:p>
          <a:p>
            <a:pPr marL="342900" lvl="0" indent="-342900">
              <a:buFont typeface="+mj-lt"/>
              <a:buAutoNum type="arabicPeriod"/>
            </a:pPr>
            <a:r>
              <a:rPr lang="en-US" dirty="0">
                <a:solidFill>
                  <a:srgbClr val="003366"/>
                </a:solidFill>
                <a:latin typeface="Verdana"/>
                <a:cs typeface="Verdana"/>
              </a:rPr>
              <a:t>Describe a figure in the sequence that is larger than the 20</a:t>
            </a:r>
            <a:r>
              <a:rPr lang="en-US" baseline="30000" dirty="0">
                <a:solidFill>
                  <a:srgbClr val="003366"/>
                </a:solidFill>
                <a:latin typeface="Verdana"/>
                <a:cs typeface="Verdana"/>
              </a:rPr>
              <a:t>th</a:t>
            </a:r>
            <a:r>
              <a:rPr lang="en-US" dirty="0">
                <a:solidFill>
                  <a:srgbClr val="003366"/>
                </a:solidFill>
                <a:latin typeface="Verdana"/>
                <a:cs typeface="Verdana"/>
              </a:rPr>
              <a:t> figure without drawing it.</a:t>
            </a:r>
            <a:endParaRPr lang="en-US" sz="2800" dirty="0">
              <a:solidFill>
                <a:srgbClr val="003366"/>
              </a:solidFill>
              <a:latin typeface="Verdana"/>
              <a:cs typeface="Verdana"/>
            </a:endParaRPr>
          </a:p>
          <a:p>
            <a:pPr marL="342900" lvl="0" indent="-342900">
              <a:buFont typeface="+mj-lt"/>
              <a:buAutoNum type="arabicPeriod"/>
            </a:pPr>
            <a:r>
              <a:rPr lang="en-US" dirty="0">
                <a:solidFill>
                  <a:srgbClr val="003366"/>
                </a:solidFill>
                <a:latin typeface="Verdana"/>
                <a:cs typeface="Verdana"/>
              </a:rPr>
              <a:t>Determine an equation for the total number of tiles in </a:t>
            </a:r>
            <a:r>
              <a:rPr lang="en-US" i="1" dirty="0">
                <a:solidFill>
                  <a:srgbClr val="003366"/>
                </a:solidFill>
                <a:latin typeface="Verdana"/>
                <a:cs typeface="Verdana"/>
              </a:rPr>
              <a:t>any</a:t>
            </a:r>
            <a:r>
              <a:rPr lang="en-US" dirty="0">
                <a:solidFill>
                  <a:srgbClr val="003366"/>
                </a:solidFill>
                <a:latin typeface="Verdana"/>
                <a:cs typeface="Verdana"/>
              </a:rPr>
              <a:t> figure in the sequence.  Explain your equation and show how it relates to the visual diagram of the figures.</a:t>
            </a:r>
            <a:endParaRPr lang="en-US" sz="2800" dirty="0">
              <a:solidFill>
                <a:srgbClr val="003366"/>
              </a:solidFill>
              <a:latin typeface="Verdana"/>
              <a:cs typeface="Verdana"/>
            </a:endParaRPr>
          </a:p>
          <a:p>
            <a:pPr marL="342900" lvl="0" indent="-342900">
              <a:buFont typeface="+mj-lt"/>
              <a:buAutoNum type="arabicPeriod"/>
            </a:pPr>
            <a:r>
              <a:rPr lang="en-US" dirty="0">
                <a:solidFill>
                  <a:srgbClr val="003366"/>
                </a:solidFill>
                <a:latin typeface="Verdana"/>
                <a:cs typeface="Verdana"/>
              </a:rPr>
              <a:t>If you knew that a figure had 9802 tiles in it, how could you determine the figure number?  Explain.</a:t>
            </a:r>
            <a:endParaRPr lang="en-US" sz="2800" dirty="0">
              <a:solidFill>
                <a:srgbClr val="003366"/>
              </a:solidFill>
              <a:latin typeface="Verdana"/>
              <a:cs typeface="Verdana"/>
            </a:endParaRPr>
          </a:p>
          <a:p>
            <a:pPr marL="342900" lvl="0" indent="-342900">
              <a:buFont typeface="+mj-lt"/>
              <a:buAutoNum type="arabicPeriod"/>
            </a:pPr>
            <a:r>
              <a:rPr lang="en-US" dirty="0">
                <a:solidFill>
                  <a:srgbClr val="003366"/>
                </a:solidFill>
                <a:latin typeface="Verdana"/>
                <a:cs typeface="Verdana"/>
              </a:rPr>
              <a:t>Is there a linear relationship between the figure number and the total number of tiles?  Why or why not?  </a:t>
            </a:r>
            <a:endParaRPr lang="en-US" sz="2800" dirty="0">
              <a:solidFill>
                <a:srgbClr val="003366"/>
              </a:solidFill>
              <a:latin typeface="Verdana"/>
              <a:cs typeface="Verdana"/>
            </a:endParaRPr>
          </a:p>
          <a:p>
            <a:pPr marL="228600" lvl="2">
              <a:spcBef>
                <a:spcPct val="30000"/>
              </a:spcBef>
            </a:pPr>
            <a:r>
              <a:rPr lang="en-US" sz="1600" b="0" baseline="0" dirty="0" smtClean="0">
                <a:latin typeface="Arial" charset="0"/>
              </a:rPr>
              <a:t> </a:t>
            </a:r>
          </a:p>
          <a:p>
            <a:r>
              <a:rPr lang="en-US" sz="1400" b="1" baseline="80000" dirty="0">
                <a:solidFill>
                  <a:srgbClr val="003366"/>
                </a:solidFill>
              </a:rPr>
              <a:t>1</a:t>
            </a:r>
            <a:r>
              <a:rPr lang="en-US" sz="1400" dirty="0" smtClean="0">
                <a:solidFill>
                  <a:srgbClr val="003366"/>
                </a:solidFill>
              </a:rPr>
              <a:t>This task was adapted from </a:t>
            </a:r>
            <a:r>
              <a:rPr lang="en-US" sz="1400" i="1" dirty="0" smtClean="0">
                <a:solidFill>
                  <a:srgbClr val="003366"/>
                </a:solidFill>
              </a:rPr>
              <a:t>Visual Mathematics Course II, Lessons 1-10</a:t>
            </a:r>
            <a:r>
              <a:rPr lang="en-US" sz="1400" dirty="0" smtClean="0">
                <a:solidFill>
                  <a:srgbClr val="003366"/>
                </a:solidFill>
              </a:rPr>
              <a:t> published by The Math Learning Center, Salem, OR.</a:t>
            </a:r>
            <a:endParaRPr lang="en-US" sz="1400" dirty="0">
              <a:solidFill>
                <a:srgbClr val="003366"/>
              </a:solidFill>
            </a:endParaRPr>
          </a:p>
        </p:txBody>
      </p:sp>
    </p:spTree>
    <p:extLst>
      <p:ext uri="{BB962C8B-B14F-4D97-AF65-F5344CB8AC3E}">
        <p14:creationId xmlns:p14="http://schemas.microsoft.com/office/powerpoint/2010/main" val="6061512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8" y="0"/>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smtClean="0">
                <a:solidFill>
                  <a:srgbClr val="003366"/>
                </a:solidFill>
                <a:latin typeface="Verdana"/>
                <a:ea typeface="Verdana" pitchFamily="34" charset="0"/>
                <a:cs typeface="Verdana"/>
              </a:rPr>
              <a:t>The S-Pattern Task</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smtClean="0">
                <a:solidFill>
                  <a:srgbClr val="003366"/>
                </a:solidFill>
                <a:latin typeface="Verdana"/>
                <a:ea typeface="Verdana" pitchFamily="34" charset="0"/>
                <a:cs typeface="Verdana"/>
              </a:rPr>
              <a:t>Video Context</a:t>
            </a:r>
            <a:endParaRPr kumimoji="0" lang="en-US" sz="3200" b="1" i="0" u="none" strike="noStrike" kern="1200" cap="none" spc="0" normalizeH="0" baseline="0" noProof="0" dirty="0" smtClean="0">
              <a:ln>
                <a:noFill/>
              </a:ln>
              <a:solidFill>
                <a:srgbClr val="003366"/>
              </a:solidFill>
              <a:effectLst/>
              <a:uLnTx/>
              <a:uFillTx/>
              <a:latin typeface="Verdana"/>
              <a:ea typeface="Verdana" pitchFamily="34" charset="0"/>
              <a:cs typeface="Verdana"/>
            </a:endParaRPr>
          </a:p>
        </p:txBody>
      </p:sp>
      <p:sp>
        <p:nvSpPr>
          <p:cNvPr id="6" name="Rectangle 3"/>
          <p:cNvSpPr txBox="1">
            <a:spLocks noChangeArrowheads="1"/>
          </p:cNvSpPr>
          <p:nvPr/>
        </p:nvSpPr>
        <p:spPr>
          <a:xfrm>
            <a:off x="1172809" y="1537590"/>
            <a:ext cx="7810499" cy="4191000"/>
          </a:xfrm>
          <a:prstGeom prst="rect">
            <a:avLst/>
          </a:prstGeom>
        </p:spPr>
        <p:txBody>
          <a:bodyPr vert="horz" lIns="91440" tIns="45720" rIns="91440" bIns="45720" rtlCol="0">
            <a:noAutofit/>
          </a:bodyPr>
          <a:lstStyle/>
          <a:p>
            <a:pPr>
              <a:tabLst>
                <a:tab pos="1593850" algn="l"/>
              </a:tabLst>
            </a:pPr>
            <a:r>
              <a:rPr lang="en-US" sz="2000" dirty="0">
                <a:solidFill>
                  <a:srgbClr val="003366"/>
                </a:solidFill>
                <a:latin typeface="Verdana"/>
                <a:ea typeface="ＭＳ Ｐゴシック" charset="0"/>
                <a:cs typeface="Verdana"/>
              </a:rPr>
              <a:t>School:  	</a:t>
            </a:r>
            <a:r>
              <a:rPr lang="en-US" sz="2000" dirty="0" smtClean="0">
                <a:solidFill>
                  <a:srgbClr val="003366"/>
                </a:solidFill>
                <a:latin typeface="Verdana"/>
                <a:ea typeface="ＭＳ Ｐゴシック" charset="0"/>
                <a:cs typeface="Verdana"/>
              </a:rPr>
              <a:t>Langley High School, Pittsburgh Public Schools</a:t>
            </a:r>
            <a:endParaRPr lang="en-US" sz="2000" dirty="0">
              <a:solidFill>
                <a:srgbClr val="003366"/>
              </a:solidFill>
              <a:latin typeface="Verdana"/>
              <a:ea typeface="ＭＳ Ｐゴシック" charset="0"/>
              <a:cs typeface="Verdana"/>
            </a:endParaRPr>
          </a:p>
          <a:p>
            <a:pPr>
              <a:tabLst>
                <a:tab pos="1593850" algn="l"/>
              </a:tabLst>
            </a:pPr>
            <a:r>
              <a:rPr lang="en-US" sz="2000" dirty="0">
                <a:solidFill>
                  <a:srgbClr val="003366"/>
                </a:solidFill>
                <a:latin typeface="Verdana"/>
                <a:ea typeface="ＭＳ Ｐゴシック" charset="0"/>
                <a:cs typeface="Verdana"/>
              </a:rPr>
              <a:t>Teacher:  	</a:t>
            </a:r>
            <a:r>
              <a:rPr lang="en-US" sz="2000" dirty="0" smtClean="0">
                <a:solidFill>
                  <a:srgbClr val="003366"/>
                </a:solidFill>
                <a:latin typeface="Verdana"/>
                <a:ea typeface="ＭＳ Ｐゴシック" charset="0"/>
                <a:cs typeface="Verdana"/>
              </a:rPr>
              <a:t>Mr. Jeffrey Ziegler</a:t>
            </a:r>
          </a:p>
          <a:p>
            <a:pPr>
              <a:tabLst>
                <a:tab pos="1593850" algn="l"/>
              </a:tabLst>
            </a:pPr>
            <a:r>
              <a:rPr lang="en-US" sz="2000" dirty="0" smtClean="0">
                <a:solidFill>
                  <a:srgbClr val="003366"/>
                </a:solidFill>
                <a:latin typeface="Verdana"/>
                <a:ea typeface="ＭＳ Ｐゴシック" charset="0"/>
                <a:cs typeface="Verdana"/>
              </a:rPr>
              <a:t>Principal:	Linda </a:t>
            </a:r>
            <a:r>
              <a:rPr lang="en-US" sz="2000" dirty="0" err="1" smtClean="0">
                <a:solidFill>
                  <a:srgbClr val="003366"/>
                </a:solidFill>
                <a:latin typeface="Verdana"/>
                <a:ea typeface="ＭＳ Ｐゴシック" charset="0"/>
                <a:cs typeface="Verdana"/>
              </a:rPr>
              <a:t>Baehr</a:t>
            </a:r>
            <a:endParaRPr lang="en-US" sz="2000" dirty="0" smtClean="0">
              <a:solidFill>
                <a:srgbClr val="003366"/>
              </a:solidFill>
              <a:latin typeface="Verdana"/>
              <a:ea typeface="ＭＳ Ｐゴシック" charset="0"/>
              <a:cs typeface="Verdana"/>
            </a:endParaRPr>
          </a:p>
          <a:p>
            <a:pPr>
              <a:tabLst>
                <a:tab pos="1593850" algn="l"/>
              </a:tabLst>
            </a:pPr>
            <a:r>
              <a:rPr lang="en-US" sz="2000" dirty="0" smtClean="0">
                <a:solidFill>
                  <a:srgbClr val="003366"/>
                </a:solidFill>
                <a:latin typeface="Verdana"/>
                <a:ea typeface="ＭＳ Ｐゴシック" charset="0"/>
                <a:cs typeface="Verdana"/>
              </a:rPr>
              <a:t>Class</a:t>
            </a:r>
            <a:r>
              <a:rPr lang="en-US" sz="2000" dirty="0">
                <a:solidFill>
                  <a:srgbClr val="003366"/>
                </a:solidFill>
                <a:latin typeface="Verdana"/>
                <a:ea typeface="ＭＳ Ｐゴシック" charset="0"/>
                <a:cs typeface="Verdana"/>
              </a:rPr>
              <a:t>: 	</a:t>
            </a:r>
            <a:r>
              <a:rPr lang="en-US" sz="2000" dirty="0" smtClean="0">
                <a:solidFill>
                  <a:srgbClr val="003366"/>
                </a:solidFill>
                <a:latin typeface="Verdana"/>
                <a:ea typeface="ＭＳ Ｐゴシック" charset="0"/>
                <a:cs typeface="Verdana"/>
              </a:rPr>
              <a:t>11</a:t>
            </a:r>
            <a:r>
              <a:rPr lang="en-US" sz="2000" baseline="30000" dirty="0" smtClean="0">
                <a:solidFill>
                  <a:srgbClr val="003366"/>
                </a:solidFill>
                <a:latin typeface="Verdana"/>
                <a:ea typeface="ＭＳ Ｐゴシック" charset="0"/>
                <a:cs typeface="Verdana"/>
              </a:rPr>
              <a:t>th</a:t>
            </a:r>
            <a:r>
              <a:rPr lang="en-US" sz="2000" dirty="0" smtClean="0">
                <a:solidFill>
                  <a:srgbClr val="003366"/>
                </a:solidFill>
                <a:latin typeface="Verdana"/>
                <a:ea typeface="ＭＳ Ｐゴシック" charset="0"/>
                <a:cs typeface="Verdana"/>
              </a:rPr>
              <a:t>-12</a:t>
            </a:r>
            <a:r>
              <a:rPr lang="en-US" sz="2000" baseline="30000" dirty="0" smtClean="0">
                <a:solidFill>
                  <a:srgbClr val="003366"/>
                </a:solidFill>
                <a:latin typeface="Verdana"/>
                <a:ea typeface="ＭＳ Ｐゴシック" charset="0"/>
                <a:cs typeface="Verdana"/>
              </a:rPr>
              <a:t>th</a:t>
            </a:r>
            <a:r>
              <a:rPr lang="en-US" sz="2000" dirty="0" smtClean="0">
                <a:solidFill>
                  <a:srgbClr val="003366"/>
                </a:solidFill>
                <a:latin typeface="Verdana"/>
                <a:ea typeface="ＭＳ Ｐゴシック" charset="0"/>
                <a:cs typeface="Verdana"/>
              </a:rPr>
              <a:t> Grade Students</a:t>
            </a:r>
            <a:r>
              <a:rPr lang="en-US" sz="2000" dirty="0">
                <a:solidFill>
                  <a:srgbClr val="003366"/>
                </a:solidFill>
                <a:latin typeface="Verdana"/>
                <a:ea typeface="ＭＳ Ｐゴシック" charset="0"/>
                <a:cs typeface="Verdana"/>
              </a:rPr>
              <a:t>	</a:t>
            </a:r>
          </a:p>
          <a:p>
            <a:pPr>
              <a:lnSpc>
                <a:spcPct val="50000"/>
              </a:lnSpc>
              <a:tabLst>
                <a:tab pos="1593850" algn="l"/>
              </a:tabLst>
            </a:pPr>
            <a:endParaRPr lang="en-US" sz="2000" dirty="0">
              <a:solidFill>
                <a:srgbClr val="003366"/>
              </a:solidFill>
              <a:latin typeface="Verdana"/>
              <a:ea typeface="ＭＳ Ｐゴシック" charset="0"/>
              <a:cs typeface="Verdana"/>
            </a:endParaRPr>
          </a:p>
          <a:p>
            <a:pPr>
              <a:lnSpc>
                <a:spcPct val="50000"/>
              </a:lnSpc>
            </a:pPr>
            <a:endParaRPr lang="en-US" sz="2000" dirty="0">
              <a:solidFill>
                <a:srgbClr val="003366"/>
              </a:solidFill>
              <a:latin typeface="Verdana"/>
              <a:ea typeface="ＭＳ Ｐゴシック" charset="0"/>
              <a:cs typeface="Verdana"/>
            </a:endParaRPr>
          </a:p>
          <a:p>
            <a:r>
              <a:rPr lang="en-US" sz="2000" dirty="0">
                <a:solidFill>
                  <a:srgbClr val="003366"/>
                </a:solidFill>
                <a:latin typeface="Verdana"/>
                <a:ea typeface="ＭＳ Ｐゴシック" charset="0"/>
                <a:cs typeface="Verdana"/>
              </a:rPr>
              <a:t>At the time the video was filmed, </a:t>
            </a:r>
            <a:r>
              <a:rPr lang="en-US" sz="2000" dirty="0" smtClean="0">
                <a:solidFill>
                  <a:srgbClr val="003366"/>
                </a:solidFill>
                <a:latin typeface="Verdana"/>
                <a:ea typeface="ＭＳ Ｐゴシック" charset="0"/>
                <a:cs typeface="Verdana"/>
              </a:rPr>
              <a:t>Jeffrey </a:t>
            </a:r>
            <a:r>
              <a:rPr lang="en-US" sz="2000" dirty="0" smtClean="0">
                <a:solidFill>
                  <a:srgbClr val="003366"/>
                </a:solidFill>
                <a:latin typeface="Verdana"/>
                <a:ea typeface="ＭＳ Ｐゴシック" charset="0"/>
                <a:cs typeface="Verdana"/>
              </a:rPr>
              <a:t>Ziegler was </a:t>
            </a:r>
            <a:r>
              <a:rPr lang="en-US" sz="2000" dirty="0">
                <a:solidFill>
                  <a:srgbClr val="003366"/>
                </a:solidFill>
                <a:latin typeface="Verdana"/>
                <a:ea typeface="ＭＳ Ｐゴシック" charset="0"/>
                <a:cs typeface="Verdana"/>
              </a:rPr>
              <a:t>a </a:t>
            </a:r>
            <a:r>
              <a:rPr lang="en-US" sz="2000" dirty="0" smtClean="0">
                <a:solidFill>
                  <a:srgbClr val="003366"/>
                </a:solidFill>
                <a:latin typeface="Verdana"/>
                <a:ea typeface="ＭＳ Ｐゴシック" charset="0"/>
                <a:cs typeface="Verdana"/>
              </a:rPr>
              <a:t>teacher at Langley High School in </a:t>
            </a:r>
            <a:r>
              <a:rPr lang="en-US" sz="2000" dirty="0">
                <a:solidFill>
                  <a:srgbClr val="003366"/>
                </a:solidFill>
                <a:latin typeface="Verdana"/>
                <a:ea typeface="ＭＳ Ｐゴシック" charset="0"/>
                <a:cs typeface="Verdana"/>
              </a:rPr>
              <a:t>the Pittsburgh Public School District.  The </a:t>
            </a:r>
            <a:r>
              <a:rPr lang="en-US" sz="2000" dirty="0" smtClean="0">
                <a:solidFill>
                  <a:srgbClr val="003366"/>
                </a:solidFill>
                <a:latin typeface="Verdana"/>
                <a:ea typeface="ＭＳ Ｐゴシック" charset="0"/>
                <a:cs typeface="Verdana"/>
              </a:rPr>
              <a:t>students are 11</a:t>
            </a:r>
            <a:r>
              <a:rPr lang="en-US" sz="2000" baseline="30000" dirty="0" smtClean="0">
                <a:solidFill>
                  <a:srgbClr val="003366"/>
                </a:solidFill>
                <a:latin typeface="Verdana"/>
                <a:ea typeface="ＭＳ Ｐゴシック" charset="0"/>
                <a:cs typeface="Verdana"/>
              </a:rPr>
              <a:t>th</a:t>
            </a:r>
            <a:r>
              <a:rPr lang="en-US" sz="2000" dirty="0" smtClean="0">
                <a:solidFill>
                  <a:srgbClr val="003366"/>
                </a:solidFill>
                <a:latin typeface="Verdana"/>
                <a:ea typeface="ＭＳ Ｐゴシック" charset="0"/>
                <a:cs typeface="Verdana"/>
              </a:rPr>
              <a:t> and 12</a:t>
            </a:r>
            <a:r>
              <a:rPr lang="en-US" sz="2000" baseline="30000" dirty="0" smtClean="0">
                <a:solidFill>
                  <a:srgbClr val="003366"/>
                </a:solidFill>
                <a:latin typeface="Verdana"/>
                <a:ea typeface="ＭＳ Ｐゴシック" charset="0"/>
                <a:cs typeface="Verdana"/>
              </a:rPr>
              <a:t>th</a:t>
            </a:r>
            <a:r>
              <a:rPr lang="en-US" sz="2000" dirty="0" smtClean="0">
                <a:solidFill>
                  <a:srgbClr val="003366"/>
                </a:solidFill>
                <a:latin typeface="Verdana"/>
                <a:ea typeface="ＭＳ Ｐゴシック" charset="0"/>
                <a:cs typeface="Verdana"/>
              </a:rPr>
              <a:t> graders who struggle with mathematics.</a:t>
            </a:r>
            <a:endParaRPr lang="en-US" sz="2000" dirty="0">
              <a:solidFill>
                <a:srgbClr val="003366"/>
              </a:solidFill>
              <a:latin typeface="Verdana"/>
              <a:ea typeface="ＭＳ Ｐゴシック" charset="0"/>
              <a:cs typeface="Verdana"/>
            </a:endParaRPr>
          </a:p>
          <a:p>
            <a:endParaRPr lang="en-US" sz="2000" i="1" dirty="0" smtClean="0">
              <a:solidFill>
                <a:srgbClr val="003366"/>
              </a:solidFill>
              <a:latin typeface="Verdana"/>
              <a:cs typeface="Verdana"/>
            </a:endParaRPr>
          </a:p>
          <a:p>
            <a:endParaRPr lang="en-US" sz="2000" i="1" dirty="0" smtClean="0">
              <a:solidFill>
                <a:srgbClr val="003366"/>
              </a:solidFill>
              <a:latin typeface="Verdana"/>
              <a:cs typeface="Verdana"/>
            </a:endParaRPr>
          </a:p>
          <a:p>
            <a:r>
              <a:rPr lang="en-US" sz="2000" i="1" dirty="0" smtClean="0">
                <a:solidFill>
                  <a:srgbClr val="003366"/>
                </a:solidFill>
                <a:latin typeface="Verdana"/>
                <a:cs typeface="Verdana"/>
              </a:rPr>
              <a:t>(Jeffrey Ziegler is currently a curriculum supervisor for grades 6-12 mathematics in the Pittsburgh Public School district.)</a:t>
            </a:r>
            <a:endParaRPr lang="en-US" sz="2000" i="1" dirty="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02" y="6120018"/>
            <a:ext cx="2444798" cy="408943"/>
          </a:xfrm>
          <a:prstGeom prst="rect">
            <a:avLst/>
          </a:prstGeom>
        </p:spPr>
      </p:pic>
    </p:spTree>
    <p:extLst>
      <p:ext uri="{BB962C8B-B14F-4D97-AF65-F5344CB8AC3E}">
        <p14:creationId xmlns:p14="http://schemas.microsoft.com/office/powerpoint/2010/main" val="23629300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646023"/>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smtClean="0">
                <a:solidFill>
                  <a:srgbClr val="003366"/>
                </a:solidFill>
                <a:latin typeface="Verdana"/>
                <a:ea typeface="Verdana" pitchFamily="34" charset="0"/>
                <a:cs typeface="Verdana"/>
              </a:rPr>
              <a:t>Mr. Ziegler’s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i="1" dirty="0" smtClean="0">
                <a:solidFill>
                  <a:srgbClr val="003366"/>
                </a:solidFill>
                <a:latin typeface="Verdana"/>
                <a:ea typeface="Verdana" pitchFamily="34" charset="0"/>
                <a:cs typeface="Verdana"/>
              </a:rPr>
              <a:t>Mathematics</a:t>
            </a:r>
            <a:r>
              <a:rPr lang="en-US" sz="3200" b="1" dirty="0" smtClean="0">
                <a:solidFill>
                  <a:srgbClr val="003366"/>
                </a:solidFill>
                <a:latin typeface="Verdana"/>
                <a:ea typeface="Verdana" pitchFamily="34" charset="0"/>
                <a:cs typeface="Verdana"/>
              </a:rPr>
              <a:t> Learning Goals</a:t>
            </a:r>
            <a:endParaRPr kumimoji="0" lang="en-US" sz="3200" b="1" i="0" u="none" strike="noStrike" kern="1200" cap="none" spc="0" normalizeH="0" noProof="0" dirty="0" smtClean="0">
              <a:ln>
                <a:noFill/>
              </a:ln>
              <a:solidFill>
                <a:srgbClr val="003366"/>
              </a:solidFill>
              <a:effectLst/>
              <a:uLnTx/>
              <a:uFillTx/>
              <a:latin typeface="Verdana"/>
              <a:ea typeface="Verdana" pitchFamily="34" charset="0"/>
              <a:cs typeface="Verdana"/>
            </a:endParaRPr>
          </a:p>
        </p:txBody>
      </p:sp>
      <p:sp>
        <p:nvSpPr>
          <p:cNvPr id="6" name="Rectangle 3"/>
          <p:cNvSpPr txBox="1">
            <a:spLocks noChangeArrowheads="1"/>
          </p:cNvSpPr>
          <p:nvPr/>
        </p:nvSpPr>
        <p:spPr>
          <a:xfrm>
            <a:off x="1435100" y="1491609"/>
            <a:ext cx="7548208" cy="4649790"/>
          </a:xfrm>
          <a:prstGeom prst="rect">
            <a:avLst/>
          </a:prstGeom>
        </p:spPr>
        <p:txBody>
          <a:bodyPr vert="horz" lIns="91440" tIns="45720" rIns="91440" bIns="45720" rtlCol="0">
            <a:normAutofit/>
          </a:bodyPr>
          <a:lstStyle/>
          <a:p>
            <a:r>
              <a:rPr lang="en-US" sz="2400" dirty="0">
                <a:solidFill>
                  <a:srgbClr val="003366"/>
                </a:solidFill>
                <a:latin typeface="Verdana"/>
                <a:cs typeface="Verdana"/>
              </a:rPr>
              <a:t>Students will understand that: </a:t>
            </a:r>
          </a:p>
          <a:p>
            <a:endParaRPr lang="en-US" sz="2400" dirty="0">
              <a:solidFill>
                <a:srgbClr val="003366"/>
              </a:solidFill>
              <a:latin typeface="Verdana"/>
              <a:cs typeface="Verdana"/>
            </a:endParaRPr>
          </a:p>
          <a:p>
            <a:pPr marL="731520" lvl="1" indent="-457200">
              <a:buFont typeface="+mj-lt"/>
              <a:buAutoNum type="arabicPeriod"/>
            </a:pPr>
            <a:r>
              <a:rPr lang="en-US" sz="2400" dirty="0">
                <a:solidFill>
                  <a:srgbClr val="003366"/>
                </a:solidFill>
                <a:latin typeface="Verdana"/>
                <a:cs typeface="Verdana"/>
              </a:rPr>
              <a:t>An equation can be written that describes the relationship between 2 quantities;</a:t>
            </a:r>
          </a:p>
          <a:p>
            <a:pPr marL="731520" lvl="1" indent="-457200">
              <a:buFont typeface="+mj-lt"/>
              <a:buAutoNum type="arabicPeriod"/>
            </a:pPr>
            <a:endParaRPr lang="en-US" sz="2400" dirty="0">
              <a:solidFill>
                <a:srgbClr val="003366"/>
              </a:solidFill>
              <a:latin typeface="Verdana"/>
              <a:cs typeface="Verdana"/>
            </a:endParaRPr>
          </a:p>
          <a:p>
            <a:pPr marL="731520" lvl="1" indent="-457200">
              <a:buFont typeface="+mj-lt"/>
              <a:buAutoNum type="arabicPeriod"/>
            </a:pPr>
            <a:r>
              <a:rPr lang="en-US" sz="2400" dirty="0">
                <a:solidFill>
                  <a:srgbClr val="003366"/>
                </a:solidFill>
                <a:latin typeface="Verdana"/>
                <a:cs typeface="Verdana"/>
              </a:rPr>
              <a:t>Different but equivalent equations can be written that represent the same situation; and </a:t>
            </a:r>
            <a:endParaRPr lang="en-US" sz="2400" dirty="0" smtClean="0">
              <a:solidFill>
                <a:srgbClr val="003366"/>
              </a:solidFill>
              <a:latin typeface="Verdana"/>
              <a:cs typeface="Verdana"/>
            </a:endParaRPr>
          </a:p>
          <a:p>
            <a:pPr marL="731520" lvl="1" indent="-457200">
              <a:buFont typeface="+mj-lt"/>
              <a:buAutoNum type="arabicPeriod"/>
            </a:pPr>
            <a:r>
              <a:rPr lang="en-US" sz="2400" dirty="0" smtClean="0">
                <a:solidFill>
                  <a:srgbClr val="003366"/>
                </a:solidFill>
                <a:latin typeface="Verdana"/>
                <a:cs typeface="Verdana"/>
              </a:rPr>
              <a:t>The </a:t>
            </a:r>
            <a:r>
              <a:rPr lang="en-US" sz="2400" dirty="0">
                <a:solidFill>
                  <a:srgbClr val="003366"/>
                </a:solidFill>
                <a:latin typeface="Verdana"/>
                <a:cs typeface="Verdana"/>
              </a:rPr>
              <a:t>symbolic and pictorial representations can be connected.</a:t>
            </a: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02" y="6120018"/>
            <a:ext cx="2444798" cy="408943"/>
          </a:xfrm>
          <a:prstGeom prst="rect">
            <a:avLst/>
          </a:prstGeom>
        </p:spPr>
      </p:pic>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75575" y="1588482"/>
            <a:ext cx="7353300" cy="3745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1" y="197120"/>
            <a:ext cx="8254879" cy="80618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3366"/>
                </a:solidFill>
                <a:latin typeface="Verdana"/>
                <a:ea typeface="Verdana" pitchFamily="34" charset="0"/>
                <a:cs typeface="Verdana"/>
              </a:rPr>
              <a:t>Connections to the CCSS Content Standards</a:t>
            </a:r>
          </a:p>
        </p:txBody>
      </p:sp>
      <p:sp>
        <p:nvSpPr>
          <p:cNvPr id="6" name="Rectangle 3"/>
          <p:cNvSpPr txBox="1">
            <a:spLocks noChangeArrowheads="1"/>
          </p:cNvSpPr>
          <p:nvPr/>
        </p:nvSpPr>
        <p:spPr>
          <a:xfrm>
            <a:off x="1275575" y="1504828"/>
            <a:ext cx="7576325" cy="4819772"/>
          </a:xfrm>
          <a:prstGeom prst="rect">
            <a:avLst/>
          </a:prstGeom>
        </p:spPr>
        <p:txBody>
          <a:bodyPr vert="horz" lIns="91440" tIns="45720" rIns="91440" bIns="45720" rtlCol="0">
            <a:noAutofit/>
          </a:bodyPr>
          <a:lstStyle/>
          <a:p>
            <a:endParaRPr lang="en-US" sz="3200" dirty="0" smtClean="0">
              <a:solidFill>
                <a:srgbClr val="1F497D"/>
              </a:solidFill>
              <a:latin typeface="+mj-lt"/>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646331"/>
          </a:xfrm>
          <a:prstGeom prst="rect">
            <a:avLst/>
          </a:prstGeom>
          <a:noFill/>
        </p:spPr>
        <p:txBody>
          <a:bodyPr wrap="square" rtlCol="0">
            <a:spAutoFit/>
          </a:bodyPr>
          <a:lstStyle/>
          <a:p>
            <a:endParaRPr lang="en-US" dirty="0" smtClean="0">
              <a:solidFill>
                <a:srgbClr val="1F497D"/>
              </a:solidFill>
              <a:latin typeface="Verdana"/>
              <a:cs typeface="Verdana"/>
            </a:endParaRPr>
          </a:p>
          <a:p>
            <a:endParaRPr lang="en-US" dirty="0">
              <a:solidFill>
                <a:srgbClr val="1F497D"/>
              </a:solidFill>
              <a:latin typeface="Verdana"/>
              <a:cs typeface="Verdana"/>
            </a:endParaRPr>
          </a:p>
        </p:txBody>
      </p:sp>
      <p:sp>
        <p:nvSpPr>
          <p:cNvPr id="3" name="TextBox 2"/>
          <p:cNvSpPr txBox="1"/>
          <p:nvPr/>
        </p:nvSpPr>
        <p:spPr>
          <a:xfrm>
            <a:off x="1778001" y="5626100"/>
            <a:ext cx="7315199" cy="553998"/>
          </a:xfrm>
          <a:prstGeom prst="rect">
            <a:avLst/>
          </a:prstGeom>
          <a:noFill/>
        </p:spPr>
        <p:txBody>
          <a:bodyPr wrap="square" rtlCol="0">
            <a:spAutoFit/>
          </a:bodyPr>
          <a:lstStyle/>
          <a:p>
            <a:r>
              <a:rPr lang="en-US" sz="1200" dirty="0"/>
              <a:t>National Governors Association Center for Best Practices &amp; Council of Chief State School Officers. (2010). </a:t>
            </a:r>
            <a:r>
              <a:rPr lang="en-US" sz="1200" i="1" dirty="0"/>
              <a:t>Common core state standards for mathematics</a:t>
            </a:r>
            <a:r>
              <a:rPr lang="en-US" sz="1200" dirty="0"/>
              <a:t>. Washington, DC: Authors</a:t>
            </a:r>
            <a:r>
              <a:rPr lang="en-US" dirty="0"/>
              <a:t>.</a:t>
            </a:r>
          </a:p>
        </p:txBody>
      </p:sp>
      <p:sp>
        <p:nvSpPr>
          <p:cNvPr id="10" name="Rectangle 9"/>
          <p:cNvSpPr/>
          <p:nvPr/>
        </p:nvSpPr>
        <p:spPr>
          <a:xfrm>
            <a:off x="1275575" y="999625"/>
            <a:ext cx="7353300" cy="4401205"/>
          </a:xfrm>
          <a:prstGeom prst="rect">
            <a:avLst/>
          </a:prstGeom>
        </p:spPr>
        <p:txBody>
          <a:bodyPr wrap="square">
            <a:spAutoFit/>
          </a:bodyPr>
          <a:lstStyle/>
          <a:p>
            <a:endParaRPr lang="en-US" sz="2000" dirty="0" smtClean="0">
              <a:solidFill>
                <a:srgbClr val="003366"/>
              </a:solidFill>
            </a:endParaRPr>
          </a:p>
          <a:p>
            <a:endParaRPr lang="en-US" sz="2000" dirty="0">
              <a:solidFill>
                <a:srgbClr val="003366"/>
              </a:solidFill>
            </a:endParaRPr>
          </a:p>
          <a:p>
            <a:r>
              <a:rPr lang="en-US" sz="2400" b="1" dirty="0">
                <a:solidFill>
                  <a:srgbClr val="376092"/>
                </a:solidFill>
                <a:latin typeface="Verdana"/>
                <a:cs typeface="Verdana"/>
              </a:rPr>
              <a:t>Creating </a:t>
            </a:r>
            <a:r>
              <a:rPr lang="en-US" sz="2400" b="1" dirty="0" smtClean="0">
                <a:solidFill>
                  <a:srgbClr val="376092"/>
                </a:solidFill>
                <a:latin typeface="Verdana"/>
                <a:cs typeface="Verdana"/>
              </a:rPr>
              <a:t>Equations</a:t>
            </a:r>
            <a:r>
              <a:rPr lang="en-US" sz="2400" b="1" baseline="40000" dirty="0" smtClean="0">
                <a:solidFill>
                  <a:srgbClr val="376092"/>
                </a:solidFill>
                <a:latin typeface="Verdana"/>
                <a:cs typeface="Verdana"/>
              </a:rPr>
              <a:t>★</a:t>
            </a:r>
            <a:r>
              <a:rPr lang="en-US" sz="2400" b="1" dirty="0" smtClean="0">
                <a:solidFill>
                  <a:srgbClr val="376092"/>
                </a:solidFill>
                <a:latin typeface="Verdana"/>
                <a:cs typeface="Verdana"/>
              </a:rPr>
              <a:t>	                       A</a:t>
            </a:r>
            <a:r>
              <a:rPr lang="en-US" sz="2400" b="1" dirty="0">
                <a:solidFill>
                  <a:srgbClr val="376092"/>
                </a:solidFill>
                <a:latin typeface="Verdana"/>
                <a:cs typeface="Verdana"/>
              </a:rPr>
              <a:t>-CED</a:t>
            </a:r>
          </a:p>
          <a:p>
            <a:endParaRPr lang="en-US" sz="2400" b="1" dirty="0" smtClean="0">
              <a:solidFill>
                <a:srgbClr val="003366"/>
              </a:solidFill>
              <a:latin typeface="Verdana"/>
              <a:cs typeface="Verdana"/>
            </a:endParaRPr>
          </a:p>
          <a:p>
            <a:r>
              <a:rPr lang="en-US" sz="2400" b="1" dirty="0">
                <a:solidFill>
                  <a:srgbClr val="376092"/>
                </a:solidFill>
                <a:latin typeface="Verdana"/>
                <a:cs typeface="Verdana"/>
              </a:rPr>
              <a:t>Create equations that describe numbers or relationships.</a:t>
            </a:r>
          </a:p>
          <a:p>
            <a:endParaRPr lang="en-US" sz="2400" b="1" dirty="0">
              <a:solidFill>
                <a:srgbClr val="376092"/>
              </a:solidFill>
              <a:latin typeface="Verdana"/>
              <a:cs typeface="Verdana"/>
            </a:endParaRPr>
          </a:p>
          <a:p>
            <a:pPr marL="458788" indent="-458788"/>
            <a:r>
              <a:rPr lang="en-US" sz="2400" dirty="0">
                <a:solidFill>
                  <a:srgbClr val="376092"/>
                </a:solidFill>
                <a:latin typeface="Verdana"/>
                <a:cs typeface="Verdana"/>
              </a:rPr>
              <a:t>2.	Create equations in two or more variables to represent relationships between quantities</a:t>
            </a:r>
            <a:r>
              <a:rPr lang="en-US" sz="2400" strike="sngStrike" dirty="0">
                <a:solidFill>
                  <a:srgbClr val="376092"/>
                </a:solidFill>
                <a:latin typeface="Verdana"/>
                <a:cs typeface="Verdana"/>
              </a:rPr>
              <a:t>; graph equations on coordinate axes with labels and scales.</a:t>
            </a:r>
          </a:p>
          <a:p>
            <a:pPr marL="458788" indent="-458788"/>
            <a:endParaRPr lang="en-US" sz="2400" strike="sngStrike" dirty="0">
              <a:solidFill>
                <a:schemeClr val="accent1">
                  <a:lumMod val="50000"/>
                </a:schemeClr>
              </a:solidFill>
            </a:endParaRPr>
          </a:p>
        </p:txBody>
      </p:sp>
    </p:spTree>
    <p:extLst>
      <p:ext uri="{BB962C8B-B14F-4D97-AF65-F5344CB8AC3E}">
        <p14:creationId xmlns:p14="http://schemas.microsoft.com/office/powerpoint/2010/main" val="31773719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52313"/>
            <a:ext cx="8255001" cy="1143000"/>
          </a:xfrm>
          <a:prstGeom prst="rect">
            <a:avLst/>
          </a:prstGeom>
        </p:spPr>
        <p:txBody>
          <a:bodyPr vert="horz" lIns="91440" tIns="45720" rIns="91440" bIns="45720" rtlCol="0" anchor="ctr">
            <a:noAutofit/>
          </a:bodyPr>
          <a:lstStyle/>
          <a:p>
            <a:pPr lvl="0" algn="ctr">
              <a:spcBef>
                <a:spcPct val="0"/>
              </a:spcBef>
              <a:defRPr/>
            </a:pPr>
            <a:endParaRPr lang="en-US" sz="3600" b="1" dirty="0" smtClean="0">
              <a:solidFill>
                <a:srgbClr val="003366"/>
              </a:solidFill>
              <a:latin typeface="+mj-lt"/>
            </a:endParaRPr>
          </a:p>
          <a:p>
            <a:pPr lvl="0" algn="ctr">
              <a:spcBef>
                <a:spcPct val="0"/>
              </a:spcBef>
              <a:defRPr/>
            </a:pPr>
            <a:r>
              <a:rPr lang="en-US" sz="3200" b="1" dirty="0" smtClean="0">
                <a:solidFill>
                  <a:srgbClr val="003366"/>
                </a:solidFill>
                <a:latin typeface="Verdana"/>
                <a:cs typeface="Verdana"/>
              </a:rPr>
              <a:t>Connections to the CCSS Standards for Mathematical </a:t>
            </a:r>
            <a:r>
              <a:rPr lang="en-US" sz="3200" b="1" dirty="0">
                <a:solidFill>
                  <a:srgbClr val="003366"/>
                </a:solidFill>
                <a:latin typeface="Verdana"/>
                <a:cs typeface="Verdana"/>
              </a:rPr>
              <a:t>Practice </a:t>
            </a:r>
            <a:endParaRPr lang="en-US" sz="32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020618" y="1457382"/>
            <a:ext cx="8255001" cy="4456023"/>
          </a:xfrm>
          <a:prstGeom prst="rect">
            <a:avLst/>
          </a:prstGeom>
        </p:spPr>
        <p:txBody>
          <a:bodyPr vert="horz" lIns="91440" tIns="45720" rIns="91440" bIns="45720" rtlCol="0">
            <a:noAutofit/>
          </a:bodyPr>
          <a:lstStyle/>
          <a:p>
            <a:pPr marL="685800" indent="-457200">
              <a:spcAft>
                <a:spcPts val="1000"/>
              </a:spcAft>
              <a:buFontTx/>
              <a:buAutoNum type="arabicPeriod"/>
              <a:defRPr/>
            </a:pPr>
            <a:r>
              <a:rPr lang="en-US" sz="2400" b="1" dirty="0">
                <a:solidFill>
                  <a:schemeClr val="accent4">
                    <a:lumMod val="75000"/>
                  </a:schemeClr>
                </a:solidFill>
                <a:latin typeface="Verdana"/>
                <a:cs typeface="Verdana"/>
              </a:rPr>
              <a:t>Make sense of problems and persevere in solving them.</a:t>
            </a:r>
          </a:p>
          <a:p>
            <a:pPr marL="685800" indent="-457200">
              <a:spcAft>
                <a:spcPts val="1000"/>
              </a:spcAft>
              <a:buFontTx/>
              <a:buAutoNum type="arabicPeriod"/>
              <a:defRPr/>
            </a:pPr>
            <a:r>
              <a:rPr lang="en-US" sz="2400" dirty="0">
                <a:solidFill>
                  <a:srgbClr val="003366"/>
                </a:solidFill>
                <a:latin typeface="Verdana"/>
                <a:cs typeface="Verdana"/>
              </a:rPr>
              <a:t>Reason abstractly and quantitatively.</a:t>
            </a:r>
          </a:p>
          <a:p>
            <a:pPr marL="685800" indent="-457200">
              <a:spcAft>
                <a:spcPts val="1000"/>
              </a:spcAft>
              <a:buFontTx/>
              <a:buAutoNum type="arabicPeriod"/>
              <a:defRPr/>
            </a:pPr>
            <a:r>
              <a:rPr lang="en-US" sz="2400" dirty="0">
                <a:solidFill>
                  <a:srgbClr val="254061"/>
                </a:solidFill>
                <a:latin typeface="Verdana"/>
                <a:cs typeface="Verdana"/>
              </a:rPr>
              <a:t>Construct viable arguments and critique </a:t>
            </a:r>
            <a:r>
              <a:rPr lang="en-US" sz="2400" dirty="0" smtClean="0">
                <a:solidFill>
                  <a:srgbClr val="254061"/>
                </a:solidFill>
                <a:latin typeface="Verdana"/>
                <a:cs typeface="Verdana"/>
              </a:rPr>
              <a:t>the reasoning </a:t>
            </a:r>
            <a:r>
              <a:rPr lang="en-US" sz="2400" dirty="0">
                <a:solidFill>
                  <a:srgbClr val="254061"/>
                </a:solidFill>
                <a:latin typeface="Verdana"/>
                <a:cs typeface="Verdana"/>
              </a:rPr>
              <a:t>of others.</a:t>
            </a:r>
          </a:p>
          <a:p>
            <a:pPr marL="685800" indent="-457200">
              <a:spcAft>
                <a:spcPts val="1000"/>
              </a:spcAft>
              <a:buFontTx/>
              <a:buAutoNum type="arabicPeriod"/>
              <a:defRPr/>
            </a:pPr>
            <a:r>
              <a:rPr lang="en-US" sz="2400" b="1" dirty="0">
                <a:solidFill>
                  <a:schemeClr val="accent4">
                    <a:lumMod val="75000"/>
                  </a:schemeClr>
                </a:solidFill>
                <a:latin typeface="Verdana"/>
                <a:cs typeface="Verdana"/>
              </a:rPr>
              <a:t>Model with mathematics.</a:t>
            </a:r>
          </a:p>
          <a:p>
            <a:pPr marL="685800" indent="-457200">
              <a:spcAft>
                <a:spcPts val="1000"/>
              </a:spcAft>
              <a:buFontTx/>
              <a:buAutoNum type="arabicPeriod"/>
              <a:defRPr/>
            </a:pPr>
            <a:r>
              <a:rPr lang="en-US" sz="2400" dirty="0">
                <a:solidFill>
                  <a:srgbClr val="003366"/>
                </a:solidFill>
                <a:latin typeface="Verdana"/>
                <a:cs typeface="Verdana"/>
              </a:rPr>
              <a:t>Use appropriate tools strategically.</a:t>
            </a:r>
          </a:p>
          <a:p>
            <a:pPr marL="685800" indent="-457200">
              <a:spcAft>
                <a:spcPts val="1000"/>
              </a:spcAft>
              <a:buFontTx/>
              <a:buAutoNum type="arabicPeriod"/>
              <a:defRPr/>
            </a:pPr>
            <a:r>
              <a:rPr lang="en-US" sz="2400" dirty="0">
                <a:solidFill>
                  <a:srgbClr val="003366"/>
                </a:solidFill>
                <a:latin typeface="Verdana"/>
                <a:cs typeface="Verdana"/>
              </a:rPr>
              <a:t>Attend to precision.</a:t>
            </a:r>
          </a:p>
          <a:p>
            <a:pPr marL="685800" indent="-457200">
              <a:spcAft>
                <a:spcPts val="1000"/>
              </a:spcAft>
              <a:buFontTx/>
              <a:buAutoNum type="arabicPeriod"/>
              <a:defRPr/>
            </a:pPr>
            <a:r>
              <a:rPr lang="en-US" sz="2400" b="1" dirty="0">
                <a:solidFill>
                  <a:schemeClr val="accent4">
                    <a:lumMod val="75000"/>
                  </a:schemeClr>
                </a:solidFill>
                <a:latin typeface="Verdana"/>
                <a:cs typeface="Verdana"/>
              </a:rPr>
              <a:t>Look for and make use of structure.</a:t>
            </a:r>
          </a:p>
          <a:p>
            <a:pPr marL="685800" indent="-457200">
              <a:buFontTx/>
              <a:buAutoNum type="arabicPeriod"/>
              <a:defRPr/>
            </a:pPr>
            <a:r>
              <a:rPr lang="en-US" sz="2400" dirty="0">
                <a:solidFill>
                  <a:srgbClr val="003366"/>
                </a:solidFill>
                <a:latin typeface="Verdana"/>
                <a:cs typeface="Verdana"/>
              </a:rPr>
              <a:t>Look for and express regularity in repeated reasoning</a:t>
            </a:r>
            <a:r>
              <a:rPr lang="en-US" sz="2400" dirty="0">
                <a:solidFill>
                  <a:srgbClr val="003366"/>
                </a:solidFill>
              </a:rPr>
              <a:t>.</a:t>
            </a:r>
          </a:p>
          <a:p>
            <a:endParaRPr lang="en-US" sz="2800" dirty="0" smtClean="0">
              <a:solidFill>
                <a:schemeClr val="tx2"/>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23724"/>
            <a:ext cx="8255001" cy="811124"/>
          </a:xfrm>
          <a:prstGeom prst="rect">
            <a:avLst/>
          </a:prstGeom>
        </p:spPr>
        <p:txBody>
          <a:bodyPr vert="horz" lIns="91440" tIns="45720" rIns="91440" bIns="45720" rtlCol="0" anchor="ctr">
            <a:noAutofit/>
          </a:bodyPr>
          <a:lstStyle/>
          <a:p>
            <a:pPr lvl="0" algn="ctr">
              <a:spcBef>
                <a:spcPct val="0"/>
              </a:spcBef>
              <a:defRPr/>
            </a:pPr>
            <a:endParaRPr lang="en-US" sz="3200" b="1" i="1" dirty="0">
              <a:solidFill>
                <a:schemeClr val="tx2"/>
              </a:solidFill>
              <a:latin typeface="Verdana"/>
              <a:cs typeface="Verdana"/>
            </a:endParaRPr>
          </a:p>
          <a:p>
            <a:pPr lvl="0" algn="ctr">
              <a:spcBef>
                <a:spcPct val="0"/>
              </a:spcBef>
              <a:defRPr/>
            </a:pPr>
            <a:r>
              <a:rPr lang="en-US" sz="3200" b="1" dirty="0" smtClean="0">
                <a:solidFill>
                  <a:schemeClr val="tx2"/>
                </a:solidFill>
                <a:latin typeface="Verdana"/>
                <a:cs typeface="Verdana"/>
              </a:rPr>
              <a:t>The S-Pattern Task</a:t>
            </a:r>
          </a:p>
          <a:p>
            <a:pPr lvl="0" algn="ctr">
              <a:spcBef>
                <a:spcPct val="0"/>
              </a:spcBef>
              <a:defRPr/>
            </a:pPr>
            <a:r>
              <a:rPr lang="en-US" sz="3200" b="1" dirty="0" smtClean="0">
                <a:solidFill>
                  <a:schemeClr val="tx2"/>
                </a:solidFill>
                <a:latin typeface="Verdana"/>
                <a:cs typeface="Verdana"/>
              </a:rPr>
              <a:t>The Context of Video Clips</a:t>
            </a:r>
            <a:endParaRPr lang="en-US" sz="32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169134" y="1516604"/>
            <a:ext cx="7544898" cy="4191000"/>
          </a:xfrm>
          <a:prstGeom prst="rect">
            <a:avLst/>
          </a:prstGeom>
        </p:spPr>
        <p:txBody>
          <a:bodyPr vert="horz" lIns="91440" tIns="45720" rIns="91440" bIns="45720" rtlCol="0">
            <a:noAutofit/>
          </a:bodyPr>
          <a:lstStyle/>
          <a:p>
            <a:pPr>
              <a:spcAft>
                <a:spcPts val="600"/>
              </a:spcAft>
            </a:pPr>
            <a:r>
              <a:rPr lang="en-US" sz="2200" dirty="0" smtClean="0">
                <a:solidFill>
                  <a:srgbClr val="003366"/>
                </a:solidFill>
                <a:latin typeface="Verdana"/>
                <a:cs typeface="Verdana"/>
              </a:rPr>
              <a:t>The lesson begins with Mr. Ziegler engaging students in a brief discussion of the task.  They establish the fact that the S-Pattern is growing in two dimensions, getting both “taller” and “bigger”.  Before they begin their work, Mr. Ziegler tells students:</a:t>
            </a:r>
          </a:p>
          <a:p>
            <a:pPr marL="454025">
              <a:spcAft>
                <a:spcPts val="600"/>
              </a:spcAft>
            </a:pPr>
            <a:r>
              <a:rPr lang="en-US" sz="2000" dirty="0">
                <a:solidFill>
                  <a:schemeClr val="tx2"/>
                </a:solidFill>
              </a:rPr>
              <a:t>“Now there are 6 prompts... Kind of the first one, the second one, third one is to kind of get you started but it is on you guys to work with your groups to come up with a way to find the patterns. You don’t necessarily have to word-for-word answer these questions, but they’re there to help you maybe get started</a:t>
            </a:r>
            <a:r>
              <a:rPr lang="en-US" sz="2000" dirty="0" smtClean="0">
                <a:solidFill>
                  <a:schemeClr val="tx2"/>
                </a:solidFill>
              </a:rPr>
              <a:t>.</a:t>
            </a:r>
            <a:endParaRPr lang="en-US" sz="2400" dirty="0">
              <a:solidFill>
                <a:srgbClr val="003366"/>
              </a:solidFill>
              <a:latin typeface="Verdana"/>
              <a:cs typeface="Verdana"/>
            </a:endParaRPr>
          </a:p>
          <a:p>
            <a:pPr>
              <a:spcAft>
                <a:spcPts val="600"/>
              </a:spcAft>
            </a:pPr>
            <a:r>
              <a:rPr lang="en-US" sz="2200" dirty="0" smtClean="0">
                <a:solidFill>
                  <a:srgbClr val="003366"/>
                </a:solidFill>
                <a:latin typeface="Verdana"/>
                <a:cs typeface="Verdana"/>
              </a:rPr>
              <a:t>The clip begins as small groups begin to work on the task and Mr. Ziegler visits Groups 1 and 2.</a:t>
            </a:r>
          </a:p>
          <a:p>
            <a:pPr>
              <a:spcAft>
                <a:spcPts val="600"/>
              </a:spcAft>
            </a:pPr>
            <a:endParaRPr lang="en-US" sz="2400" dirty="0">
              <a:solidFill>
                <a:srgbClr val="003366"/>
              </a:solidFill>
              <a:latin typeface="Verdana"/>
              <a:cs typeface="Verdana"/>
            </a:endParaRPr>
          </a:p>
          <a:p>
            <a:pPr>
              <a:spcAft>
                <a:spcPts val="600"/>
              </a:spcAft>
            </a:pPr>
            <a:r>
              <a:rPr lang="en-US" sz="2400" dirty="0" smtClean="0">
                <a:solidFill>
                  <a:srgbClr val="003366"/>
                </a:solidFill>
                <a:latin typeface="Verdana"/>
                <a:cs typeface="Verdana"/>
              </a:rPr>
              <a:t> </a:t>
            </a:r>
          </a:p>
          <a:p>
            <a:pPr>
              <a:spcAft>
                <a:spcPts val="600"/>
              </a:spcAft>
            </a:pPr>
            <a:endParaRPr lang="en-US" sz="2400" dirty="0" smtClean="0">
              <a:solidFill>
                <a:srgbClr val="003366"/>
              </a:solidFill>
              <a:latin typeface="Verdana"/>
              <a:cs typeface="Verdana"/>
            </a:endParaRPr>
          </a:p>
          <a:p>
            <a:pPr>
              <a:lnSpc>
                <a:spcPct val="110000"/>
              </a:lnSpc>
              <a:spcBef>
                <a:spcPct val="20000"/>
              </a:spcBef>
              <a:spcAft>
                <a:spcPct val="40000"/>
              </a:spcAft>
              <a:tabLst>
                <a:tab pos="338138" algn="l"/>
              </a:tabLst>
              <a:defRPr/>
            </a:pPr>
            <a:endParaRPr lang="en-US" sz="2400" b="1" dirty="0">
              <a:latin typeface="+mj-lt"/>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02" y="6120018"/>
            <a:ext cx="2444798" cy="408943"/>
          </a:xfrm>
          <a:prstGeom prst="rect">
            <a:avLst/>
          </a:prstGeom>
        </p:spPr>
      </p:pic>
    </p:spTree>
    <p:extLst>
      <p:ext uri="{BB962C8B-B14F-4D97-AF65-F5344CB8AC3E}">
        <p14:creationId xmlns:p14="http://schemas.microsoft.com/office/powerpoint/2010/main" val="17461623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smtClean="0"/>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914400" y="120648"/>
            <a:ext cx="8229600" cy="1143000"/>
          </a:xfrm>
        </p:spPr>
        <p:txBody>
          <a:bodyPr>
            <a:normAutofit/>
          </a:bodyPr>
          <a:lstStyle/>
          <a:p>
            <a:r>
              <a:rPr lang="en-US" sz="3200" b="1" dirty="0" smtClean="0">
                <a:solidFill>
                  <a:srgbClr val="003366"/>
                </a:solidFill>
                <a:latin typeface="Verdana"/>
                <a:cs typeface="Verdana"/>
              </a:rPr>
              <a:t>Lens for Watching the Video Clip 1 </a:t>
            </a:r>
            <a:br>
              <a:rPr lang="en-US" sz="3200" b="1" dirty="0" smtClean="0">
                <a:solidFill>
                  <a:srgbClr val="003366"/>
                </a:solidFill>
                <a:latin typeface="Verdana"/>
                <a:cs typeface="Verdana"/>
              </a:rPr>
            </a:br>
            <a:endParaRPr lang="en-US" sz="3200" b="1" dirty="0">
              <a:solidFill>
                <a:srgbClr val="003366"/>
              </a:solidFill>
              <a:latin typeface="Verdana"/>
              <a:cs typeface="Verdana"/>
            </a:endParaRPr>
          </a:p>
        </p:txBody>
      </p:sp>
      <p:sp>
        <p:nvSpPr>
          <p:cNvPr id="8" name="Content Placeholder 7"/>
          <p:cNvSpPr>
            <a:spLocks noGrp="1"/>
          </p:cNvSpPr>
          <p:nvPr>
            <p:ph idx="1"/>
          </p:nvPr>
        </p:nvSpPr>
        <p:spPr>
          <a:xfrm>
            <a:off x="914400" y="1692358"/>
            <a:ext cx="8229600" cy="4525963"/>
          </a:xfrm>
        </p:spPr>
        <p:txBody>
          <a:bodyPr>
            <a:normAutofit fontScale="92500" lnSpcReduction="10000"/>
          </a:bodyPr>
          <a:lstStyle/>
          <a:p>
            <a:pPr marL="0" indent="0">
              <a:buNone/>
            </a:pPr>
            <a:r>
              <a:rPr lang="en-US" sz="2800" dirty="0" smtClean="0">
                <a:solidFill>
                  <a:srgbClr val="003366"/>
                </a:solidFill>
                <a:latin typeface="Verdana"/>
                <a:cs typeface="Verdana"/>
              </a:rPr>
              <a:t>As you watch the video, make note of what the teacher does as he interacts with Groups 1 and 2.</a:t>
            </a:r>
          </a:p>
          <a:p>
            <a:pPr marL="0" indent="0">
              <a:buNone/>
            </a:pPr>
            <a:endParaRPr lang="en-US" sz="2800" dirty="0" smtClean="0">
              <a:solidFill>
                <a:srgbClr val="003366"/>
              </a:solidFill>
              <a:latin typeface="Verdana"/>
              <a:cs typeface="Verdana"/>
            </a:endParaRPr>
          </a:p>
          <a:p>
            <a:pPr marL="0" indent="0">
              <a:buNone/>
            </a:pPr>
            <a:r>
              <a:rPr lang="en-US" sz="2800" dirty="0" smtClean="0">
                <a:solidFill>
                  <a:srgbClr val="003366"/>
                </a:solidFill>
                <a:latin typeface="Verdana"/>
                <a:cs typeface="Verdana"/>
              </a:rPr>
              <a:t>In particular, identify any of the </a:t>
            </a:r>
            <a:r>
              <a:rPr lang="en-US" sz="2800" b="1" i="1" dirty="0" smtClean="0">
                <a:solidFill>
                  <a:srgbClr val="604A7B"/>
                </a:solidFill>
                <a:latin typeface="Verdana"/>
                <a:cs typeface="Verdana"/>
              </a:rPr>
              <a:t>Effective Mathematics Teaching Practices</a:t>
            </a:r>
            <a:r>
              <a:rPr lang="en-US" sz="2800" i="1" dirty="0" smtClean="0">
                <a:solidFill>
                  <a:srgbClr val="003366"/>
                </a:solidFill>
                <a:latin typeface="Verdana"/>
                <a:cs typeface="Verdana"/>
              </a:rPr>
              <a:t> </a:t>
            </a:r>
            <a:r>
              <a:rPr lang="en-US" sz="2800" dirty="0" smtClean="0">
                <a:solidFill>
                  <a:srgbClr val="003366"/>
                </a:solidFill>
                <a:latin typeface="Verdana"/>
                <a:cs typeface="Verdana"/>
              </a:rPr>
              <a:t>that you notice Mr. Ziegler using.</a:t>
            </a:r>
          </a:p>
          <a:p>
            <a:pPr marL="0" indent="0">
              <a:buNone/>
            </a:pPr>
            <a:endParaRPr lang="en-US" sz="2800" dirty="0">
              <a:solidFill>
                <a:srgbClr val="003366"/>
              </a:solidFill>
              <a:latin typeface="Verdana"/>
              <a:cs typeface="Verdana"/>
            </a:endParaRPr>
          </a:p>
          <a:p>
            <a:pPr marL="0" indent="0">
              <a:buNone/>
            </a:pPr>
            <a:r>
              <a:rPr lang="en-US" sz="2800" i="1" dirty="0" smtClean="0">
                <a:solidFill>
                  <a:srgbClr val="003366"/>
                </a:solidFill>
                <a:latin typeface="Verdana"/>
                <a:cs typeface="Verdana"/>
              </a:rPr>
              <a:t>Be prepared to give examples and to cite line numbers from the transcript to support your claims.</a:t>
            </a:r>
            <a:endParaRPr lang="en-US" sz="2800" i="1" dirty="0">
              <a:solidFill>
                <a:srgbClr val="003366"/>
              </a:solidFill>
              <a:latin typeface="Verdana"/>
              <a:cs typeface="Verdana"/>
            </a:endParaRPr>
          </a:p>
        </p:txBody>
      </p:sp>
      <p:pic>
        <p:nvPicPr>
          <p:cNvPr id="10" name="Picture 9" descr="NCTM_R_LogoandName4C_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02" y="6120018"/>
            <a:ext cx="2444798" cy="408943"/>
          </a:xfrm>
          <a:prstGeom prst="rect">
            <a:avLst/>
          </a:prstGeom>
        </p:spPr>
      </p:pic>
    </p:spTree>
    <p:extLst>
      <p:ext uri="{BB962C8B-B14F-4D97-AF65-F5344CB8AC3E}">
        <p14:creationId xmlns:p14="http://schemas.microsoft.com/office/powerpoint/2010/main" val="10351897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2412</TotalTime>
  <Words>2251</Words>
  <Application>Microsoft Macintosh PowerPoint</Application>
  <PresentationFormat>On-screen Show (4:3)</PresentationFormat>
  <Paragraphs>240</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PowerPoint Presentation</vt:lpstr>
      <vt:lpstr>PowerPoint Presentation</vt:lpstr>
      <vt:lpstr>The S Pattern Task1</vt:lpstr>
      <vt:lpstr>PowerPoint Presentation</vt:lpstr>
      <vt:lpstr>PowerPoint Presentation</vt:lpstr>
      <vt:lpstr>PowerPoint Presentation</vt:lpstr>
      <vt:lpstr>PowerPoint Presentation</vt:lpstr>
      <vt:lpstr>PowerPoint Presentation</vt:lpstr>
      <vt:lpstr>Lens for Watching the Video Clip 1  </vt:lpstr>
      <vt:lpstr>PowerPoint Presentation</vt:lpstr>
      <vt:lpstr>Lens for Watching the Video  Clip 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to Actions PowerPoint template</dc:title>
  <dc:creator>Ken Krehbiel</dc:creator>
  <cp:keywords>Principles to Actions</cp:keywords>
  <cp:lastModifiedBy>Margaret Smith</cp:lastModifiedBy>
  <cp:revision>211</cp:revision>
  <cp:lastPrinted>2015-02-01T21:31:02Z</cp:lastPrinted>
  <dcterms:created xsi:type="dcterms:W3CDTF">2015-05-14T19:48:04Z</dcterms:created>
  <dcterms:modified xsi:type="dcterms:W3CDTF">2015-06-23T14:42:45Z</dcterms:modified>
</cp:coreProperties>
</file>